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8" r:id="rId3"/>
    <p:sldId id="259" r:id="rId4"/>
    <p:sldId id="260" r:id="rId5"/>
    <p:sldId id="264" r:id="rId6"/>
    <p:sldId id="265" r:id="rId7"/>
    <p:sldId id="266" r:id="rId8"/>
    <p:sldId id="268" r:id="rId9"/>
    <p:sldId id="269" r:id="rId10"/>
    <p:sldId id="270" r:id="rId11"/>
    <p:sldId id="261" r:id="rId12"/>
    <p:sldId id="262" r:id="rId13"/>
    <p:sldId id="263" r:id="rId14"/>
  </p:sldIdLst>
  <p:sldSz cx="9144000" cy="5143500" type="screen16x9"/>
  <p:notesSz cx="6858000" cy="9144000"/>
  <p:embeddedFontLst>
    <p:embeddedFont>
      <p:font typeface="Atma Bold"/>
      <p:regular r:id="rId16"/>
    </p:embeddedFont>
    <p:embeddedFont>
      <p:font typeface="Rubik" panose="020B0604020202020204" charset="-79"/>
      <p:regular r:id="rId17"/>
      <p:bold r:id="rId18"/>
      <p:italic r:id="rId19"/>
      <p:boldItalic r:id="rId20"/>
    </p:embeddedFont>
    <p:embeddedFont>
      <p:font typeface="Rubik Light" panose="020B0604020202020204" charset="-79"/>
      <p:regular r:id="rId21"/>
      <p:bold r:id="rId22"/>
      <p:italic r:id="rId23"/>
      <p:boldItalic r:id="rId24"/>
    </p:embeddedFont>
    <p:embeddedFont>
      <p:font typeface="Rubik Medium" panose="020B0604020202020204" charset="-79"/>
      <p:regular r:id="rId25"/>
      <p:bold r:id="rId26"/>
      <p:italic r:id="rId27"/>
      <p:boldItalic r:id="rId28"/>
    </p:embeddedFont>
    <p:embeddedFont>
      <p:font typeface="Rubik SemiBold" panose="020B0604020202020204"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333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698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7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649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61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49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hyperlink" Target="https://colab.research.google.com/drive/1b8g0mBBcmXIKDn6Il4ySe-TtlWkYabdY?usp=sharing" TargetMode="External"/><Relationship Id="rId3" Type="http://schemas.openxmlformats.org/officeDocument/2006/relationships/image" Target="../media/image4.png"/><Relationship Id="rId7" Type="http://schemas.openxmlformats.org/officeDocument/2006/relationships/hyperlink" Target="https://colab.research.google.com/drive/1RJFZq7aYogZh_ZtOeUOvq_ZSpmBYNLLH?usp=sharin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s://public.tableau.com/app/profile/ishlaahudin.sya.bani/viz/ProjectKableNutritionals/Dashboard1" TargetMode="External"/><Relationship Id="rId5" Type="http://schemas.openxmlformats.org/officeDocument/2006/relationships/hyperlink" Target="https://github.com/Ishlaah/Project-Kalbe-Nutritionals.git"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youtu.be/9QSRiPZWgQE"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899" y="1596200"/>
            <a:ext cx="6744137" cy="156963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4500" b="1" dirty="0">
                <a:solidFill>
                  <a:schemeClr val="lt1"/>
                </a:solidFill>
                <a:latin typeface="Rubik"/>
                <a:ea typeface="Rubik"/>
                <a:cs typeface="Rubik"/>
                <a:sym typeface="Rubik"/>
              </a:rPr>
              <a:t>Machine Learning Project</a:t>
            </a:r>
            <a:endParaRPr sz="2000" dirty="0">
              <a:solidFill>
                <a:schemeClr val="lt1"/>
              </a:solidFill>
              <a:latin typeface="Rubik"/>
              <a:ea typeface="Rubik"/>
              <a:cs typeface="Rubik"/>
              <a:sym typeface="Rubik"/>
            </a:endParaRPr>
          </a:p>
        </p:txBody>
      </p:sp>
      <p:sp>
        <p:nvSpPr>
          <p:cNvPr id="57" name="Google Shape;57;p13"/>
          <p:cNvSpPr txBox="1"/>
          <p:nvPr/>
        </p:nvSpPr>
        <p:spPr>
          <a:xfrm>
            <a:off x="517899" y="3138013"/>
            <a:ext cx="5500129" cy="95407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algn="l"/>
            <a:r>
              <a:rPr lang="en-US" sz="2500" b="0" i="0" dirty="0">
                <a:solidFill>
                  <a:srgbClr val="FFFFFF"/>
                </a:solidFill>
                <a:effectLst/>
                <a:latin typeface="Rubik SemiBold" panose="020B0604020202020204" charset="-79"/>
                <a:cs typeface="Rubik SemiBold" panose="020B0604020202020204" charset="-79"/>
              </a:rPr>
              <a:t>Kalbe </a:t>
            </a:r>
            <a:r>
              <a:rPr lang="en-US" sz="2500" b="0" i="0" dirty="0" err="1">
                <a:solidFill>
                  <a:srgbClr val="FFFFFF"/>
                </a:solidFill>
                <a:effectLst/>
                <a:latin typeface="Rubik SemiBold" panose="020B0604020202020204" charset="-79"/>
                <a:cs typeface="Rubik SemiBold" panose="020B0604020202020204" charset="-79"/>
              </a:rPr>
              <a:t>Nutritionals</a:t>
            </a:r>
            <a:r>
              <a:rPr lang="en-US" sz="2500" b="0" i="0" dirty="0">
                <a:solidFill>
                  <a:srgbClr val="FFFFFF"/>
                </a:solidFill>
                <a:effectLst/>
                <a:latin typeface="Rubik SemiBold" panose="020B0604020202020204" charset="-79"/>
                <a:cs typeface="Rubik SemiBold" panose="020B0604020202020204" charset="-79"/>
              </a:rPr>
              <a:t> Data Scientist Project Based Internship Program</a:t>
            </a: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899" y="3979182"/>
            <a:ext cx="6477421" cy="80018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Muhammad Nur Ishlaahudin Sya’bani</a:t>
            </a:r>
            <a:endParaRPr sz="2000" dirty="0">
              <a:solidFill>
                <a:schemeClr val="lt1"/>
              </a:solidFill>
              <a:latin typeface="Rubik Light"/>
              <a:ea typeface="Rubik Light"/>
              <a:cs typeface="Rubik Light"/>
              <a:sym typeface="Rubik Light"/>
            </a:endParaRPr>
          </a:p>
        </p:txBody>
      </p:sp>
      <p:pic>
        <p:nvPicPr>
          <p:cNvPr id="3" name="Picture 2">
            <a:extLst>
              <a:ext uri="{FF2B5EF4-FFF2-40B4-BE49-F238E27FC236}">
                <a16:creationId xmlns:a16="http://schemas.microsoft.com/office/drawing/2014/main" id="{5E54328C-C4FA-B19F-6A2C-5FECBB3BF037}"/>
              </a:ext>
            </a:extLst>
          </p:cNvPr>
          <p:cNvPicPr>
            <a:picLocks noChangeAspect="1"/>
          </p:cNvPicPr>
          <p:nvPr/>
        </p:nvPicPr>
        <p:blipFill>
          <a:blip r:embed="rId5"/>
          <a:stretch>
            <a:fillRect/>
          </a:stretch>
        </p:blipFill>
        <p:spPr>
          <a:xfrm>
            <a:off x="2361605" y="165827"/>
            <a:ext cx="1275907" cy="6170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254502" y="521353"/>
            <a:ext cx="8463000" cy="61552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latin typeface="Rubik"/>
                <a:ea typeface="Rubik"/>
                <a:cs typeface="Rubik"/>
                <a:sym typeface="Rubik"/>
              </a:rPr>
              <a:t>Machine Learning Clustering</a:t>
            </a:r>
            <a:endParaRPr sz="28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5184978" y="1268707"/>
            <a:ext cx="3311911" cy="38779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dirty="0">
                <a:latin typeface="Rubik"/>
                <a:ea typeface="Rubik"/>
                <a:cs typeface="Rubik"/>
                <a:sym typeface="Rubik"/>
              </a:rPr>
              <a:t>Dari grafik visualisasi menggunakan metode clustering yaitu K-Means Clustering, dapat disimpulkan bahwa segmentasi pelanggan dikelompokkan menjadi 3 kelompok. Masing-masing kelompok sudah memiliki centriod atau pusatnya dengan warna merah.</a:t>
            </a:r>
          </a:p>
          <a:p>
            <a:pPr marL="342900" lvl="0" indent="-342900" algn="just" rtl="0">
              <a:spcBef>
                <a:spcPts val="0"/>
              </a:spcBef>
              <a:spcAft>
                <a:spcPts val="0"/>
              </a:spcAft>
              <a:buFont typeface="+mj-lt"/>
              <a:buAutoNum type="arabicPeriod"/>
            </a:pPr>
            <a:r>
              <a:rPr lang="en" sz="1200" dirty="0">
                <a:latin typeface="Rubik"/>
                <a:ea typeface="Rubik"/>
                <a:cs typeface="Rubik"/>
                <a:sym typeface="Rubik"/>
              </a:rPr>
              <a:t>Kelompok pertama yaitu warna hijau muda yang mana transaksinya antara 0 sampai 13 transaksi dan untuk harga penjualan berkisar antara  0 sampai 450.000 .</a:t>
            </a:r>
          </a:p>
          <a:p>
            <a:pPr marL="342900" lvl="0" indent="-342900" algn="just" rtl="0">
              <a:spcBef>
                <a:spcPts val="0"/>
              </a:spcBef>
              <a:spcAft>
                <a:spcPts val="0"/>
              </a:spcAft>
              <a:buFont typeface="+mj-lt"/>
              <a:buAutoNum type="arabicPeriod"/>
            </a:pPr>
            <a:r>
              <a:rPr lang="en" sz="1200" dirty="0">
                <a:latin typeface="Rubik"/>
                <a:ea typeface="Rubik"/>
                <a:cs typeface="Rubik"/>
                <a:sym typeface="Rubik"/>
              </a:rPr>
              <a:t>Kelompok kedua yaitu warna biru yang mana transaksinya antara 7 sampai 16 dan harga penjualannya antara 250.000 sampai 610.000 .</a:t>
            </a:r>
          </a:p>
          <a:p>
            <a:pPr marL="342900" lvl="0" indent="-342900" algn="just" rtl="0">
              <a:spcBef>
                <a:spcPts val="0"/>
              </a:spcBef>
              <a:spcAft>
                <a:spcPts val="0"/>
              </a:spcAft>
              <a:buFont typeface="+mj-lt"/>
              <a:buAutoNum type="arabicPeriod"/>
            </a:pPr>
            <a:r>
              <a:rPr lang="en" sz="1200" dirty="0">
                <a:latin typeface="Rubik"/>
                <a:ea typeface="Rubik"/>
                <a:cs typeface="Rubik"/>
                <a:sym typeface="Rubik"/>
              </a:rPr>
              <a:t>Kelompok ketiga yaitu warna cyan dengan transaksi antara 10,5 sampai 21 dan harga penjualannya antara 450.000 sampai 790.000 .</a:t>
            </a:r>
            <a:endParaRPr sz="1200" dirty="0">
              <a:latin typeface="Rubik"/>
              <a:ea typeface="Rubik"/>
              <a:cs typeface="Rubik"/>
              <a:sym typeface="Rubik"/>
            </a:endParaRPr>
          </a:p>
        </p:txBody>
      </p:sp>
      <p:sp>
        <p:nvSpPr>
          <p:cNvPr id="18" name="TextBox 32">
            <a:extLst>
              <a:ext uri="{FF2B5EF4-FFF2-40B4-BE49-F238E27FC236}">
                <a16:creationId xmlns:a16="http://schemas.microsoft.com/office/drawing/2014/main" id="{E6D09349-3455-DD5D-0E2B-0F0A6B70A88B}"/>
              </a:ext>
            </a:extLst>
          </p:cNvPr>
          <p:cNvSpPr txBox="1"/>
          <p:nvPr/>
        </p:nvSpPr>
        <p:spPr>
          <a:xfrm>
            <a:off x="1356955" y="5709331"/>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2.</a:t>
            </a:r>
          </a:p>
        </p:txBody>
      </p:sp>
      <p:sp>
        <p:nvSpPr>
          <p:cNvPr id="19" name="TextBox 33">
            <a:extLst>
              <a:ext uri="{FF2B5EF4-FFF2-40B4-BE49-F238E27FC236}">
                <a16:creationId xmlns:a16="http://schemas.microsoft.com/office/drawing/2014/main" id="{AE467676-7F17-507D-2769-C5618033B792}"/>
              </a:ext>
            </a:extLst>
          </p:cNvPr>
          <p:cNvSpPr txBox="1"/>
          <p:nvPr/>
        </p:nvSpPr>
        <p:spPr>
          <a:xfrm>
            <a:off x="1528634" y="8260612"/>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3.</a:t>
            </a:r>
          </a:p>
        </p:txBody>
      </p:sp>
      <p:sp>
        <p:nvSpPr>
          <p:cNvPr id="23" name="Google Shape;106;p17">
            <a:extLst>
              <a:ext uri="{FF2B5EF4-FFF2-40B4-BE49-F238E27FC236}">
                <a16:creationId xmlns:a16="http://schemas.microsoft.com/office/drawing/2014/main" id="{AC3B4449-3C4D-57D2-2C83-2D0091E07AC9}"/>
              </a:ext>
            </a:extLst>
          </p:cNvPr>
          <p:cNvSpPr txBox="1"/>
          <p:nvPr/>
        </p:nvSpPr>
        <p:spPr>
          <a:xfrm>
            <a:off x="712640" y="1039597"/>
            <a:ext cx="4018848"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dirty="0" err="1">
                <a:latin typeface="Rubik"/>
                <a:ea typeface="Rubik"/>
                <a:cs typeface="Rubik"/>
                <a:sym typeface="Rubik"/>
              </a:rPr>
              <a:t>Metode</a:t>
            </a:r>
            <a:r>
              <a:rPr lang="en-US" sz="1600" dirty="0">
                <a:latin typeface="Rubik"/>
                <a:ea typeface="Rubik"/>
                <a:cs typeface="Rubik"/>
                <a:sym typeface="Rubik"/>
              </a:rPr>
              <a:t> </a:t>
            </a:r>
            <a:r>
              <a:rPr lang="en-US" sz="1600" dirty="0" err="1">
                <a:latin typeface="Rubik"/>
                <a:ea typeface="Rubik"/>
                <a:cs typeface="Rubik"/>
                <a:sym typeface="Rubik"/>
              </a:rPr>
              <a:t>Kmeans</a:t>
            </a:r>
            <a:r>
              <a:rPr lang="en-US" sz="1600" dirty="0">
                <a:latin typeface="Rubik"/>
                <a:ea typeface="Rubik"/>
                <a:cs typeface="Rubik"/>
                <a:sym typeface="Rubik"/>
              </a:rPr>
              <a:t> Clustering</a:t>
            </a:r>
            <a:endParaRPr sz="1600" dirty="0">
              <a:latin typeface="Rubik"/>
              <a:ea typeface="Rubik"/>
              <a:cs typeface="Rubik"/>
              <a:sym typeface="Rubik"/>
            </a:endParaRPr>
          </a:p>
        </p:txBody>
      </p:sp>
      <p:pic>
        <p:nvPicPr>
          <p:cNvPr id="4" name="Picture 3">
            <a:extLst>
              <a:ext uri="{FF2B5EF4-FFF2-40B4-BE49-F238E27FC236}">
                <a16:creationId xmlns:a16="http://schemas.microsoft.com/office/drawing/2014/main" id="{0FC7D4FE-53C5-B6FF-95E7-EFF26D2E6D55}"/>
              </a:ext>
            </a:extLst>
          </p:cNvPr>
          <p:cNvPicPr>
            <a:picLocks noChangeAspect="1"/>
          </p:cNvPicPr>
          <p:nvPr/>
        </p:nvPicPr>
        <p:blipFill>
          <a:blip r:embed="rId5"/>
          <a:stretch>
            <a:fillRect/>
          </a:stretch>
        </p:blipFill>
        <p:spPr>
          <a:xfrm>
            <a:off x="712640" y="1362573"/>
            <a:ext cx="4212470" cy="3566160"/>
          </a:xfrm>
          <a:prstGeom prst="rect">
            <a:avLst/>
          </a:prstGeom>
        </p:spPr>
      </p:pic>
    </p:spTree>
    <p:extLst>
      <p:ext uri="{BB962C8B-B14F-4D97-AF65-F5344CB8AC3E}">
        <p14:creationId xmlns:p14="http://schemas.microsoft.com/office/powerpoint/2010/main" val="275305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2" name="Google Shape;112;p18"/>
          <p:cNvSpPr txBox="1"/>
          <p:nvPr/>
        </p:nvSpPr>
        <p:spPr>
          <a:xfrm>
            <a:off x="297450" y="544532"/>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dirty="0">
                <a:latin typeface="Rubik"/>
                <a:ea typeface="Rubik"/>
                <a:cs typeface="Rubik"/>
                <a:sym typeface="Rubik"/>
              </a:rPr>
              <a:t>Link Dokumentasi</a:t>
            </a:r>
            <a:endParaRPr sz="4500" b="1" dirty="0">
              <a:latin typeface="Rubik"/>
              <a:ea typeface="Rubik"/>
              <a:cs typeface="Rubik"/>
              <a:sym typeface="Rubik"/>
            </a:endParaRPr>
          </a:p>
        </p:txBody>
      </p:sp>
      <p:pic>
        <p:nvPicPr>
          <p:cNvPr id="113" name="Google Shape;113;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4" name="Google Shape;114;p18"/>
          <p:cNvSpPr txBox="1"/>
          <p:nvPr/>
        </p:nvSpPr>
        <p:spPr>
          <a:xfrm>
            <a:off x="340602" y="1780639"/>
            <a:ext cx="8376900" cy="298540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dirty="0">
                <a:latin typeface="Rubik"/>
                <a:ea typeface="Rubik"/>
                <a:cs typeface="Rubik"/>
                <a:sym typeface="Rubik"/>
              </a:rPr>
              <a:t>Link Github : </a:t>
            </a:r>
          </a:p>
          <a:p>
            <a:pPr marL="0" lvl="0" indent="0" rtl="0">
              <a:spcBef>
                <a:spcPts val="0"/>
              </a:spcBef>
              <a:spcAft>
                <a:spcPts val="0"/>
              </a:spcAft>
              <a:buNone/>
            </a:pPr>
            <a:r>
              <a:rPr lang="en-US" dirty="0">
                <a:latin typeface="Rubik"/>
                <a:ea typeface="Rubik"/>
                <a:cs typeface="Rubik"/>
                <a:sym typeface="Rubik"/>
                <a:hlinkClick r:id="rId5"/>
              </a:rPr>
              <a:t>https://github.com/Ishlaah/Project-Kalbe-Nutritionals.git</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a:p>
            <a:pPr marL="0" lvl="0" indent="0" rtl="0">
              <a:spcBef>
                <a:spcPts val="0"/>
              </a:spcBef>
              <a:spcAft>
                <a:spcPts val="0"/>
              </a:spcAft>
              <a:buNone/>
            </a:pPr>
            <a:r>
              <a:rPr lang="en-US" dirty="0">
                <a:latin typeface="Rubik"/>
                <a:ea typeface="Rubik"/>
                <a:cs typeface="Rubik"/>
                <a:sym typeface="Rubik"/>
              </a:rPr>
              <a:t>Link Tableau : </a:t>
            </a:r>
            <a:r>
              <a:rPr lang="en-US" dirty="0">
                <a:latin typeface="Rubik"/>
                <a:ea typeface="Rubik"/>
                <a:cs typeface="Rubik"/>
                <a:sym typeface="Rubik"/>
                <a:hlinkClick r:id="rId6"/>
              </a:rPr>
              <a:t>https://public.tableau.com/app/profile/ishlaahudin.sya.bani/viz/ProjectKableNutritionals/Dashboard1</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a:p>
            <a:pPr marL="0" lvl="0" indent="0" rtl="0">
              <a:spcBef>
                <a:spcPts val="0"/>
              </a:spcBef>
              <a:spcAft>
                <a:spcPts val="0"/>
              </a:spcAft>
              <a:buNone/>
            </a:pPr>
            <a:r>
              <a:rPr lang="en-US" dirty="0">
                <a:latin typeface="Rubik"/>
                <a:ea typeface="Rubik"/>
                <a:cs typeface="Rubik"/>
                <a:sym typeface="Rubik"/>
              </a:rPr>
              <a:t>Link Collabs : </a:t>
            </a:r>
            <a:r>
              <a:rPr lang="en-US" dirty="0">
                <a:latin typeface="Rubik"/>
                <a:ea typeface="Rubik"/>
                <a:cs typeface="Rubik"/>
                <a:sym typeface="Rubik"/>
                <a:hlinkClick r:id="rId7"/>
              </a:rPr>
              <a:t>https://colab.research.google.com/drive/1RJFZq7aYogZh_ZtOeUOvq_ZSpmBYNLLH?usp=sharing</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a:p>
            <a:pPr marL="0" lvl="0" indent="0" rtl="0">
              <a:spcBef>
                <a:spcPts val="0"/>
              </a:spcBef>
              <a:spcAft>
                <a:spcPts val="0"/>
              </a:spcAft>
              <a:buNone/>
            </a:pPr>
            <a:r>
              <a:rPr lang="en-US" dirty="0">
                <a:latin typeface="Rubik"/>
                <a:ea typeface="Rubik"/>
                <a:cs typeface="Rubik"/>
                <a:sym typeface="Rubik"/>
                <a:hlinkClick r:id="rId8"/>
              </a:rPr>
              <a:t>https://colab.research.google.com/drive/1b8g0mBBcmXIKDn6Il4ySe-TtlWkYabdY?usp=sharing</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0" name="Google Shape;120;p19"/>
          <p:cNvSpPr txBox="1"/>
          <p:nvPr/>
        </p:nvSpPr>
        <p:spPr>
          <a:xfrm>
            <a:off x="340500" y="722544"/>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Link Video Presentasi</a:t>
            </a:r>
            <a:endParaRPr sz="5000" b="1" dirty="0">
              <a:latin typeface="Rubik"/>
              <a:ea typeface="Rubik"/>
              <a:cs typeface="Rubik"/>
              <a:sym typeface="Rubik"/>
            </a:endParaRPr>
          </a:p>
        </p:txBody>
      </p:sp>
      <p:pic>
        <p:nvPicPr>
          <p:cNvPr id="121" name="Google Shape;121;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2" name="Google Shape;122;p19"/>
          <p:cNvSpPr txBox="1"/>
          <p:nvPr/>
        </p:nvSpPr>
        <p:spPr>
          <a:xfrm>
            <a:off x="426600" y="2213763"/>
            <a:ext cx="8376900" cy="61552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dirty="0">
                <a:latin typeface="Rubik"/>
                <a:ea typeface="Rubik"/>
                <a:cs typeface="Rubik"/>
                <a:sym typeface="Rubik"/>
              </a:rPr>
              <a:t>Link Youtube : </a:t>
            </a:r>
            <a:r>
              <a:rPr lang="en-US" dirty="0">
                <a:latin typeface="Rubik"/>
                <a:ea typeface="Rubik"/>
                <a:cs typeface="Rubik"/>
                <a:sym typeface="Rubik"/>
                <a:hlinkClick r:id="rId5"/>
              </a:rPr>
              <a:t>https://youtu.be/9QSRiPZWgQE</a:t>
            </a:r>
            <a:endParaRPr lang="en-US" dirty="0">
              <a:latin typeface="Rubik"/>
              <a:ea typeface="Rubik"/>
              <a:cs typeface="Rubik"/>
              <a:sym typeface="Rubik"/>
            </a:endParaRPr>
          </a:p>
          <a:p>
            <a:pPr marL="0" lvl="0" indent="0" rtl="0">
              <a:spcBef>
                <a:spcPts val="0"/>
              </a:spcBef>
              <a:spcAft>
                <a:spcPts val="0"/>
              </a:spcAft>
              <a:buNone/>
            </a:pPr>
            <a:r>
              <a:rPr lang="en" dirty="0">
                <a:latin typeface="Rubik"/>
                <a:ea typeface="Rubik"/>
                <a:cs typeface="Rubik"/>
                <a:sym typeface="Rubik"/>
              </a:rPr>
              <a:t> </a:t>
            </a:r>
            <a:endParaRPr dirty="0">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 name="Picture 1">
            <a:extLst>
              <a:ext uri="{FF2B5EF4-FFF2-40B4-BE49-F238E27FC236}">
                <a16:creationId xmlns:a16="http://schemas.microsoft.com/office/drawing/2014/main" id="{E70A6EA1-269A-5051-8B05-41C9134D91A8}"/>
              </a:ext>
            </a:extLst>
          </p:cNvPr>
          <p:cNvPicPr>
            <a:picLocks noChangeAspect="1"/>
          </p:cNvPicPr>
          <p:nvPr/>
        </p:nvPicPr>
        <p:blipFill>
          <a:blip r:embed="rId5"/>
          <a:stretch>
            <a:fillRect/>
          </a:stretch>
        </p:blipFill>
        <p:spPr>
          <a:xfrm>
            <a:off x="4924052" y="4263314"/>
            <a:ext cx="1275907" cy="6170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75" name="Google Shape;7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6" name="Google Shape;76;p15"/>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37850" y="470625"/>
            <a:ext cx="1899300" cy="184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ubik Medium"/>
                <a:ea typeface="Rubik Medium"/>
                <a:cs typeface="Rubik Medium"/>
                <a:sym typeface="Rubik Medium"/>
              </a:rPr>
              <a:t>Insert your photo here</a:t>
            </a:r>
            <a:endParaRPr>
              <a:latin typeface="Rubik Medium"/>
              <a:ea typeface="Rubik Medium"/>
              <a:cs typeface="Rubik Medium"/>
              <a:sym typeface="Rubik Medium"/>
            </a:endParaRPr>
          </a:p>
        </p:txBody>
      </p:sp>
      <p:sp>
        <p:nvSpPr>
          <p:cNvPr id="78" name="Google Shape;78;p15"/>
          <p:cNvSpPr txBox="1"/>
          <p:nvPr/>
        </p:nvSpPr>
        <p:spPr>
          <a:xfrm>
            <a:off x="2504263" y="918818"/>
            <a:ext cx="20016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Rubik SemiBold"/>
                <a:ea typeface="Rubik SemiBold"/>
                <a:cs typeface="Rubik SemiBold"/>
                <a:sym typeface="Rubik SemiBold"/>
              </a:rPr>
              <a:t>Muhammad Nur Ishlaahudin Sya’bani</a:t>
            </a:r>
            <a:endParaRPr sz="1800" dirty="0">
              <a:latin typeface="Rubik SemiBold"/>
              <a:ea typeface="Rubik SemiBold"/>
              <a:cs typeface="Rubik SemiBold"/>
              <a:sym typeface="Rubik SemiBold"/>
            </a:endParaRPr>
          </a:p>
        </p:txBody>
      </p:sp>
      <p:sp>
        <p:nvSpPr>
          <p:cNvPr id="79" name="Google Shape;79;p15"/>
          <p:cNvSpPr txBox="1"/>
          <p:nvPr/>
        </p:nvSpPr>
        <p:spPr>
          <a:xfrm>
            <a:off x="537850" y="2571750"/>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Tentang saya</a:t>
            </a:r>
            <a:endParaRPr sz="2000" dirty="0">
              <a:latin typeface="Rubik SemiBold"/>
              <a:ea typeface="Rubik SemiBold"/>
              <a:cs typeface="Rubik SemiBold"/>
              <a:sym typeface="Rubik SemiBold"/>
            </a:endParaRPr>
          </a:p>
        </p:txBody>
      </p:sp>
      <p:sp>
        <p:nvSpPr>
          <p:cNvPr id="80" name="Google Shape;80;p15"/>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Pengalaman</a:t>
            </a:r>
            <a:endParaRPr sz="2000" dirty="0">
              <a:latin typeface="Rubik SemiBold"/>
              <a:ea typeface="Rubik SemiBold"/>
              <a:cs typeface="Rubik SemiBold"/>
              <a:sym typeface="Rubik SemiBold"/>
            </a:endParaRPr>
          </a:p>
        </p:txBody>
      </p:sp>
      <p:sp>
        <p:nvSpPr>
          <p:cNvPr id="81" name="Google Shape;81;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095575" y="2981600"/>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000625" y="395287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294775" y="1625150"/>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Mengikuti Studi Independent di Startup Campus sebagai Data Analyst</a:t>
            </a:r>
            <a:endParaRPr dirty="0">
              <a:latin typeface="Rubik"/>
              <a:ea typeface="Rubik"/>
              <a:cs typeface="Rubik"/>
              <a:sym typeface="Rubik"/>
            </a:endParaRPr>
          </a:p>
        </p:txBody>
      </p:sp>
      <p:sp>
        <p:nvSpPr>
          <p:cNvPr id="87" name="Google Shape;87;p15"/>
          <p:cNvSpPr txBox="1"/>
          <p:nvPr/>
        </p:nvSpPr>
        <p:spPr>
          <a:xfrm>
            <a:off x="5294775" y="2709450"/>
            <a:ext cx="3740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Mengikuti Studi Independen di Bangkit 2023 by Google, GoTo, Traveloka sebagai Machine Learning Engineer</a:t>
            </a:r>
            <a:endParaRPr dirty="0">
              <a:latin typeface="Rubik"/>
              <a:ea typeface="Rubik"/>
              <a:cs typeface="Rubik"/>
              <a:sym typeface="Rubik"/>
            </a:endParaRPr>
          </a:p>
        </p:txBody>
      </p:sp>
      <p:sp>
        <p:nvSpPr>
          <p:cNvPr id="88" name="Google Shape;88;p15"/>
          <p:cNvSpPr txBox="1"/>
          <p:nvPr/>
        </p:nvSpPr>
        <p:spPr>
          <a:xfrm>
            <a:off x="5294775" y="3861975"/>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Mengikuti SAP Analytic Cloud ASEAN Foundation sebagai Data Scientist</a:t>
            </a:r>
            <a:endParaRPr dirty="0">
              <a:latin typeface="Rubik"/>
              <a:ea typeface="Rubik"/>
              <a:cs typeface="Rubik"/>
              <a:sym typeface="Rubik"/>
            </a:endParaRPr>
          </a:p>
        </p:txBody>
      </p:sp>
      <p:sp>
        <p:nvSpPr>
          <p:cNvPr id="90" name="Google Shape;90;p15"/>
          <p:cNvSpPr txBox="1"/>
          <p:nvPr/>
        </p:nvSpPr>
        <p:spPr>
          <a:xfrm>
            <a:off x="537850" y="2956825"/>
            <a:ext cx="3740100" cy="212362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Saya mahasiswa semester akhir di Universitas Pembangunan Nasional “Veteran” Yogyakarta dengan program studi Informatika. Saya memiliki minat dibidang data. Pengalaman saya didalam bidang data masih minim tetapi saya optimis ketika mengikuti suatu kegiatan dalam bidang data yang akan menunjang karir saya kedepannya.</a:t>
            </a:r>
            <a:endParaRPr dirty="0">
              <a:latin typeface="Rubik"/>
              <a:ea typeface="Rubik"/>
              <a:cs typeface="Rubik"/>
              <a:sym typeface="Rubik"/>
            </a:endParaRPr>
          </a:p>
        </p:txBody>
      </p:sp>
      <p:pic>
        <p:nvPicPr>
          <p:cNvPr id="3" name="Picture 2">
            <a:extLst>
              <a:ext uri="{FF2B5EF4-FFF2-40B4-BE49-F238E27FC236}">
                <a16:creationId xmlns:a16="http://schemas.microsoft.com/office/drawing/2014/main" id="{7B8CAD8B-698F-E361-53D6-7D38BD87334F}"/>
              </a:ext>
            </a:extLst>
          </p:cNvPr>
          <p:cNvPicPr>
            <a:picLocks noChangeAspect="1"/>
          </p:cNvPicPr>
          <p:nvPr/>
        </p:nvPicPr>
        <p:blipFill rotWithShape="1">
          <a:blip r:embed="rId5"/>
          <a:srcRect l="37610" t="20200" r="34631" b="24996"/>
          <a:stretch/>
        </p:blipFill>
        <p:spPr>
          <a:xfrm rot="5400000">
            <a:off x="780017" y="602990"/>
            <a:ext cx="1427795" cy="15841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138481" y="678634"/>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224581" y="1981121"/>
            <a:ext cx="8376900" cy="190818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err="1">
                <a:latin typeface="Rubik"/>
                <a:ea typeface="Rubik"/>
                <a:cs typeface="Rubik"/>
                <a:sym typeface="Rubik"/>
              </a:rPr>
              <a:t>Seorang</a:t>
            </a:r>
            <a:r>
              <a:rPr lang="en-US" dirty="0">
                <a:latin typeface="Rubik"/>
                <a:ea typeface="Rubik"/>
                <a:cs typeface="Rubik"/>
                <a:sym typeface="Rubik"/>
              </a:rPr>
              <a:t> Data Scientist di Kalbe </a:t>
            </a:r>
            <a:r>
              <a:rPr lang="en-US" dirty="0" err="1">
                <a:latin typeface="Rubik"/>
                <a:ea typeface="Rubik"/>
                <a:cs typeface="Rubik"/>
                <a:sym typeface="Rubik"/>
              </a:rPr>
              <a:t>Nutritionals</a:t>
            </a:r>
            <a:r>
              <a:rPr lang="en-US" dirty="0">
                <a:latin typeface="Rubik"/>
                <a:ea typeface="Rubik"/>
                <a:cs typeface="Rubik"/>
                <a:sym typeface="Rubik"/>
              </a:rPr>
              <a:t> yang </a:t>
            </a:r>
            <a:r>
              <a:rPr lang="en-US" dirty="0" err="1">
                <a:latin typeface="Rubik"/>
                <a:ea typeface="Rubik"/>
                <a:cs typeface="Rubik"/>
                <a:sym typeface="Rubik"/>
              </a:rPr>
              <a:t>sedang</a:t>
            </a:r>
            <a:r>
              <a:rPr lang="en-US" dirty="0">
                <a:latin typeface="Rubik"/>
                <a:ea typeface="Rubik"/>
                <a:cs typeface="Rubik"/>
                <a:sym typeface="Rubik"/>
              </a:rPr>
              <a:t> </a:t>
            </a:r>
            <a:r>
              <a:rPr lang="en-US" dirty="0" err="1">
                <a:latin typeface="Rubik"/>
                <a:ea typeface="Rubik"/>
                <a:cs typeface="Rubik"/>
                <a:sym typeface="Rubik"/>
              </a:rPr>
              <a:t>mendapatkan</a:t>
            </a:r>
            <a:r>
              <a:rPr lang="en-US" dirty="0">
                <a:latin typeface="Rubik"/>
                <a:ea typeface="Rubik"/>
                <a:cs typeface="Rubik"/>
                <a:sym typeface="Rubik"/>
              </a:rPr>
              <a:t> project </a:t>
            </a:r>
            <a:r>
              <a:rPr lang="en-US" dirty="0" err="1">
                <a:latin typeface="Rubik"/>
                <a:ea typeface="Rubik"/>
                <a:cs typeface="Rubik"/>
                <a:sym typeface="Rubik"/>
              </a:rPr>
              <a:t>baru</a:t>
            </a:r>
            <a:r>
              <a:rPr lang="en-US" dirty="0">
                <a:latin typeface="Rubik"/>
                <a:ea typeface="Rubik"/>
                <a:cs typeface="Rubik"/>
                <a:sym typeface="Rubik"/>
              </a:rPr>
              <a:t>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tim</a:t>
            </a:r>
            <a:r>
              <a:rPr lang="en-US" dirty="0">
                <a:latin typeface="Rubik"/>
                <a:ea typeface="Rubik"/>
                <a:cs typeface="Rubik"/>
                <a:sym typeface="Rubik"/>
              </a:rPr>
              <a:t> inventory dan </a:t>
            </a:r>
            <a:r>
              <a:rPr lang="en-US" dirty="0" err="1">
                <a:latin typeface="Rubik"/>
                <a:ea typeface="Rubik"/>
                <a:cs typeface="Rubik"/>
                <a:sym typeface="Rubik"/>
              </a:rPr>
              <a:t>tim</a:t>
            </a:r>
            <a:r>
              <a:rPr lang="en-US" dirty="0">
                <a:latin typeface="Rubik"/>
                <a:ea typeface="Rubik"/>
                <a:cs typeface="Rubik"/>
                <a:sym typeface="Rubik"/>
              </a:rPr>
              <a:t> marketing. Dari </a:t>
            </a:r>
            <a:r>
              <a:rPr lang="en-US" dirty="0" err="1">
                <a:latin typeface="Rubik"/>
                <a:ea typeface="Rubik"/>
                <a:cs typeface="Rubik"/>
                <a:sym typeface="Rubik"/>
              </a:rPr>
              <a:t>tim</a:t>
            </a:r>
            <a:r>
              <a:rPr lang="en-US" dirty="0">
                <a:latin typeface="Rubik"/>
                <a:ea typeface="Rubik"/>
                <a:cs typeface="Rubik"/>
                <a:sym typeface="Rubik"/>
              </a:rPr>
              <a:t> inventory, Data Scientist </a:t>
            </a:r>
            <a:r>
              <a:rPr lang="en-US" dirty="0" err="1">
                <a:latin typeface="Rubik"/>
                <a:ea typeface="Rubik"/>
                <a:cs typeface="Rubik"/>
                <a:sym typeface="Rubik"/>
              </a:rPr>
              <a:t>diminta</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dapat</a:t>
            </a:r>
            <a:r>
              <a:rPr lang="en-US" dirty="0">
                <a:latin typeface="Rubik"/>
                <a:ea typeface="Rubik"/>
                <a:cs typeface="Rubik"/>
                <a:sym typeface="Rubik"/>
              </a:rPr>
              <a:t> </a:t>
            </a:r>
            <a:r>
              <a:rPr lang="en-US" dirty="0" err="1">
                <a:latin typeface="Rubik"/>
                <a:ea typeface="Rubik"/>
                <a:cs typeface="Rubik"/>
                <a:sym typeface="Rubik"/>
              </a:rPr>
              <a:t>membantu</a:t>
            </a:r>
            <a:r>
              <a:rPr lang="en-US" dirty="0">
                <a:latin typeface="Rubik"/>
                <a:ea typeface="Rubik"/>
                <a:cs typeface="Rubik"/>
                <a:sym typeface="Rubik"/>
              </a:rPr>
              <a:t> </a:t>
            </a:r>
            <a:r>
              <a:rPr lang="en-US" dirty="0" err="1">
                <a:latin typeface="Rubik"/>
                <a:ea typeface="Rubik"/>
                <a:cs typeface="Rubik"/>
                <a:sym typeface="Rubik"/>
              </a:rPr>
              <a:t>memprediksi</a:t>
            </a:r>
            <a:r>
              <a:rPr lang="en-US" dirty="0">
                <a:latin typeface="Rubik"/>
                <a:ea typeface="Rubik"/>
                <a:cs typeface="Rubik"/>
                <a:sym typeface="Rubik"/>
              </a:rPr>
              <a:t> </a:t>
            </a:r>
            <a:r>
              <a:rPr lang="en-US" dirty="0" err="1">
                <a:latin typeface="Rubik"/>
                <a:ea typeface="Rubik"/>
                <a:cs typeface="Rubik"/>
                <a:sym typeface="Rubik"/>
              </a:rPr>
              <a:t>jumlah</a:t>
            </a:r>
            <a:r>
              <a:rPr lang="en-US" dirty="0">
                <a:latin typeface="Rubik"/>
                <a:ea typeface="Rubik"/>
                <a:cs typeface="Rubik"/>
                <a:sym typeface="Rubik"/>
              </a:rPr>
              <a:t> </a:t>
            </a:r>
            <a:r>
              <a:rPr lang="en-US" dirty="0" err="1">
                <a:latin typeface="Rubik"/>
                <a:ea typeface="Rubik"/>
                <a:cs typeface="Rubik"/>
                <a:sym typeface="Rubik"/>
              </a:rPr>
              <a:t>penjualan</a:t>
            </a:r>
            <a:r>
              <a:rPr lang="en-US" dirty="0">
                <a:latin typeface="Rubik"/>
                <a:ea typeface="Rubik"/>
                <a:cs typeface="Rubik"/>
                <a:sym typeface="Rubik"/>
              </a:rPr>
              <a:t> (quantity) </a:t>
            </a:r>
            <a:r>
              <a:rPr lang="en-US" dirty="0" err="1">
                <a:latin typeface="Rubik"/>
                <a:ea typeface="Rubik"/>
                <a:cs typeface="Rubik"/>
                <a:sym typeface="Rubik"/>
              </a:rPr>
              <a:t>dari</a:t>
            </a:r>
            <a:r>
              <a:rPr lang="en-US" dirty="0">
                <a:latin typeface="Rubik"/>
                <a:ea typeface="Rubik"/>
                <a:cs typeface="Rubik"/>
                <a:sym typeface="Rubik"/>
              </a:rPr>
              <a:t> total </a:t>
            </a:r>
            <a:r>
              <a:rPr lang="en-US" dirty="0" err="1">
                <a:latin typeface="Rubik"/>
                <a:ea typeface="Rubik"/>
                <a:cs typeface="Rubik"/>
                <a:sym typeface="Rubik"/>
              </a:rPr>
              <a:t>keseluruhan</a:t>
            </a:r>
            <a:r>
              <a:rPr lang="en-US" dirty="0">
                <a:latin typeface="Rubik"/>
                <a:ea typeface="Rubik"/>
                <a:cs typeface="Rubik"/>
                <a:sym typeface="Rubik"/>
              </a:rPr>
              <a:t> product Kalbe. </a:t>
            </a:r>
            <a:r>
              <a:rPr lang="en-US" dirty="0" err="1">
                <a:latin typeface="Rubik"/>
                <a:ea typeface="Rubik"/>
                <a:cs typeface="Rubik"/>
                <a:sym typeface="Rubik"/>
              </a:rPr>
              <a:t>Tujuannya</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mengetahui</a:t>
            </a:r>
            <a:r>
              <a:rPr lang="en-US" dirty="0">
                <a:latin typeface="Rubik"/>
                <a:ea typeface="Rubik"/>
                <a:cs typeface="Rubik"/>
                <a:sym typeface="Rubik"/>
              </a:rPr>
              <a:t> </a:t>
            </a:r>
            <a:r>
              <a:rPr lang="en-US" dirty="0" err="1">
                <a:latin typeface="Rubik"/>
                <a:ea typeface="Rubik"/>
                <a:cs typeface="Rubik"/>
                <a:sym typeface="Rubik"/>
              </a:rPr>
              <a:t>perkiraan</a:t>
            </a:r>
            <a:r>
              <a:rPr lang="en-US" dirty="0">
                <a:latin typeface="Rubik"/>
                <a:ea typeface="Rubik"/>
                <a:cs typeface="Rubik"/>
                <a:sym typeface="Rubik"/>
              </a:rPr>
              <a:t> quantity product yang </a:t>
            </a:r>
            <a:r>
              <a:rPr lang="en-US" dirty="0" err="1">
                <a:latin typeface="Rubik"/>
                <a:ea typeface="Rubik"/>
                <a:cs typeface="Rubik"/>
                <a:sym typeface="Rubik"/>
              </a:rPr>
              <a:t>terjual</a:t>
            </a:r>
            <a:r>
              <a:rPr lang="en-US" dirty="0">
                <a:latin typeface="Rubik"/>
                <a:ea typeface="Rubik"/>
                <a:cs typeface="Rubik"/>
                <a:sym typeface="Rubik"/>
              </a:rPr>
              <a:t> </a:t>
            </a:r>
            <a:r>
              <a:rPr lang="en-US" dirty="0" err="1">
                <a:latin typeface="Rubik"/>
                <a:ea typeface="Rubik"/>
                <a:cs typeface="Rubik"/>
                <a:sym typeface="Rubik"/>
              </a:rPr>
              <a:t>sehingga</a:t>
            </a:r>
            <a:r>
              <a:rPr lang="en-US" dirty="0">
                <a:latin typeface="Rubik"/>
                <a:ea typeface="Rubik"/>
                <a:cs typeface="Rubik"/>
                <a:sym typeface="Rubik"/>
              </a:rPr>
              <a:t> </a:t>
            </a:r>
            <a:r>
              <a:rPr lang="en-US" dirty="0" err="1">
                <a:latin typeface="Rubik"/>
                <a:ea typeface="Rubik"/>
                <a:cs typeface="Rubik"/>
                <a:sym typeface="Rubik"/>
              </a:rPr>
              <a:t>tim</a:t>
            </a:r>
            <a:r>
              <a:rPr lang="en-US" dirty="0">
                <a:latin typeface="Rubik"/>
                <a:ea typeface="Rubik"/>
                <a:cs typeface="Rubik"/>
                <a:sym typeface="Rubik"/>
              </a:rPr>
              <a:t> inventory </a:t>
            </a:r>
            <a:r>
              <a:rPr lang="en-US" dirty="0" err="1">
                <a:latin typeface="Rubik"/>
                <a:ea typeface="Rubik"/>
                <a:cs typeface="Rubik"/>
                <a:sym typeface="Rubik"/>
              </a:rPr>
              <a:t>dapat</a:t>
            </a:r>
            <a:r>
              <a:rPr lang="en-US" dirty="0">
                <a:latin typeface="Rubik"/>
                <a:ea typeface="Rubik"/>
                <a:cs typeface="Rubik"/>
                <a:sym typeface="Rubik"/>
              </a:rPr>
              <a:t> </a:t>
            </a:r>
            <a:r>
              <a:rPr lang="en-US" dirty="0" err="1">
                <a:latin typeface="Rubik"/>
                <a:ea typeface="Rubik"/>
                <a:cs typeface="Rubik"/>
                <a:sym typeface="Rubik"/>
              </a:rPr>
              <a:t>membuat</a:t>
            </a:r>
            <a:r>
              <a:rPr lang="en-US" dirty="0">
                <a:latin typeface="Rubik"/>
                <a:ea typeface="Rubik"/>
                <a:cs typeface="Rubik"/>
                <a:sym typeface="Rubik"/>
              </a:rPr>
              <a:t> stock </a:t>
            </a:r>
            <a:r>
              <a:rPr lang="en-US" dirty="0" err="1">
                <a:latin typeface="Rubik"/>
                <a:ea typeface="Rubik"/>
                <a:cs typeface="Rubik"/>
                <a:sym typeface="Rubik"/>
              </a:rPr>
              <a:t>persediaan</a:t>
            </a:r>
            <a:r>
              <a:rPr lang="en-US" dirty="0">
                <a:latin typeface="Rubik"/>
                <a:ea typeface="Rubik"/>
                <a:cs typeface="Rubik"/>
                <a:sym typeface="Rubik"/>
              </a:rPr>
              <a:t> </a:t>
            </a:r>
            <a:r>
              <a:rPr lang="en-US" dirty="0" err="1">
                <a:latin typeface="Rubik"/>
                <a:ea typeface="Rubik"/>
                <a:cs typeface="Rubik"/>
                <a:sym typeface="Rubik"/>
              </a:rPr>
              <a:t>harian</a:t>
            </a:r>
            <a:r>
              <a:rPr lang="en-US" dirty="0">
                <a:latin typeface="Rubik"/>
                <a:ea typeface="Rubik"/>
                <a:cs typeface="Rubik"/>
                <a:sym typeface="Rubik"/>
              </a:rPr>
              <a:t> yang </a:t>
            </a:r>
            <a:r>
              <a:rPr lang="en-US" dirty="0" err="1">
                <a:latin typeface="Rubik"/>
                <a:ea typeface="Rubik"/>
                <a:cs typeface="Rubik"/>
                <a:sym typeface="Rubik"/>
              </a:rPr>
              <a:t>cukup</a:t>
            </a:r>
            <a:r>
              <a:rPr lang="en-US" dirty="0">
                <a:latin typeface="Rubik"/>
                <a:ea typeface="Rubik"/>
                <a:cs typeface="Rubik"/>
                <a:sym typeface="Rubik"/>
              </a:rPr>
              <a:t>. </a:t>
            </a:r>
            <a:r>
              <a:rPr lang="en-US" dirty="0" err="1">
                <a:latin typeface="Rubik"/>
                <a:ea typeface="Rubik"/>
                <a:cs typeface="Rubik"/>
                <a:sym typeface="Rubik"/>
              </a:rPr>
              <a:t>Prediksi</a:t>
            </a:r>
            <a:r>
              <a:rPr lang="en-US" dirty="0">
                <a:latin typeface="Rubik"/>
                <a:ea typeface="Rubik"/>
                <a:cs typeface="Rubik"/>
                <a:sym typeface="Rubik"/>
              </a:rPr>
              <a:t> yang </a:t>
            </a:r>
            <a:r>
              <a:rPr lang="en-US" dirty="0" err="1">
                <a:latin typeface="Rubik"/>
                <a:ea typeface="Rubik"/>
                <a:cs typeface="Rubik"/>
                <a:sym typeface="Rubik"/>
              </a:rPr>
              <a:t>dilakukan</a:t>
            </a:r>
            <a:r>
              <a:rPr lang="en-US" dirty="0">
                <a:latin typeface="Rubik"/>
                <a:ea typeface="Rubik"/>
                <a:cs typeface="Rubik"/>
                <a:sym typeface="Rubik"/>
              </a:rPr>
              <a:t> </a:t>
            </a:r>
            <a:r>
              <a:rPr lang="en-US" dirty="0" err="1">
                <a:latin typeface="Rubik"/>
                <a:ea typeface="Rubik"/>
                <a:cs typeface="Rubik"/>
                <a:sym typeface="Rubik"/>
              </a:rPr>
              <a:t>harus</a:t>
            </a:r>
            <a:r>
              <a:rPr lang="en-US" dirty="0">
                <a:latin typeface="Rubik"/>
                <a:ea typeface="Rubik"/>
                <a:cs typeface="Rubik"/>
                <a:sym typeface="Rubik"/>
              </a:rPr>
              <a:t> </a:t>
            </a:r>
            <a:r>
              <a:rPr lang="en-US" dirty="0" err="1">
                <a:latin typeface="Rubik"/>
                <a:ea typeface="Rubik"/>
                <a:cs typeface="Rubik"/>
                <a:sym typeface="Rubik"/>
              </a:rPr>
              <a:t>harian</a:t>
            </a:r>
            <a:r>
              <a:rPr lang="en-US" dirty="0">
                <a:latin typeface="Rubik"/>
                <a:ea typeface="Rubik"/>
                <a:cs typeface="Rubik"/>
                <a:sym typeface="Rubik"/>
              </a:rPr>
              <a:t>. Dari </a:t>
            </a:r>
            <a:r>
              <a:rPr lang="en-US" dirty="0" err="1">
                <a:latin typeface="Rubik"/>
                <a:ea typeface="Rubik"/>
                <a:cs typeface="Rubik"/>
                <a:sym typeface="Rubik"/>
              </a:rPr>
              <a:t>tim</a:t>
            </a:r>
            <a:r>
              <a:rPr lang="en-US" dirty="0">
                <a:latin typeface="Rubik"/>
                <a:ea typeface="Rubik"/>
                <a:cs typeface="Rubik"/>
                <a:sym typeface="Rubik"/>
              </a:rPr>
              <a:t> marketing </a:t>
            </a:r>
            <a:r>
              <a:rPr lang="en-US" dirty="0" err="1">
                <a:latin typeface="Rubik"/>
                <a:ea typeface="Rubik"/>
                <a:cs typeface="Rubik"/>
                <a:sym typeface="Rubik"/>
              </a:rPr>
              <a:t>diminta</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membuat</a:t>
            </a:r>
            <a:r>
              <a:rPr lang="en-US" dirty="0">
                <a:latin typeface="Rubik"/>
                <a:ea typeface="Rubik"/>
                <a:cs typeface="Rubik"/>
                <a:sym typeface="Rubik"/>
              </a:rPr>
              <a:t> cluster/segment customer </a:t>
            </a:r>
            <a:r>
              <a:rPr lang="en-US" dirty="0" err="1">
                <a:latin typeface="Rubik"/>
                <a:ea typeface="Rubik"/>
                <a:cs typeface="Rubik"/>
                <a:sym typeface="Rubik"/>
              </a:rPr>
              <a:t>berdasarkan</a:t>
            </a:r>
            <a:r>
              <a:rPr lang="en-US" dirty="0">
                <a:latin typeface="Rubik"/>
                <a:ea typeface="Rubik"/>
                <a:cs typeface="Rubik"/>
                <a:sym typeface="Rubik"/>
              </a:rPr>
              <a:t> </a:t>
            </a:r>
            <a:r>
              <a:rPr lang="en-US" dirty="0" err="1">
                <a:latin typeface="Rubik"/>
                <a:ea typeface="Rubik"/>
                <a:cs typeface="Rubik"/>
                <a:sym typeface="Rubik"/>
              </a:rPr>
              <a:t>beberapa</a:t>
            </a:r>
            <a:r>
              <a:rPr lang="en-US" dirty="0">
                <a:latin typeface="Rubik"/>
                <a:ea typeface="Rubik"/>
                <a:cs typeface="Rubik"/>
                <a:sym typeface="Rubik"/>
              </a:rPr>
              <a:t> </a:t>
            </a:r>
            <a:r>
              <a:rPr lang="en-US" dirty="0" err="1">
                <a:latin typeface="Rubik"/>
                <a:ea typeface="Rubik"/>
                <a:cs typeface="Rubik"/>
                <a:sym typeface="Rubik"/>
              </a:rPr>
              <a:t>kriteria</a:t>
            </a:r>
            <a:r>
              <a:rPr lang="en-US" dirty="0">
                <a:latin typeface="Rubik"/>
                <a:ea typeface="Rubik"/>
                <a:cs typeface="Rubik"/>
                <a:sym typeface="Rubik"/>
              </a:rPr>
              <a:t>. </a:t>
            </a:r>
            <a:r>
              <a:rPr lang="en-US" dirty="0" err="1">
                <a:latin typeface="Rubik"/>
                <a:ea typeface="Rubik"/>
                <a:cs typeface="Rubik"/>
                <a:sym typeface="Rubik"/>
              </a:rPr>
              <a:t>Tujuannya</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membuat</a:t>
            </a:r>
            <a:r>
              <a:rPr lang="en-US" dirty="0">
                <a:latin typeface="Rubik"/>
                <a:ea typeface="Rubik"/>
                <a:cs typeface="Rubik"/>
                <a:sym typeface="Rubik"/>
              </a:rPr>
              <a:t> segment customer. Segment customer </a:t>
            </a:r>
            <a:r>
              <a:rPr lang="en-US" dirty="0" err="1">
                <a:latin typeface="Rubik"/>
                <a:ea typeface="Rubik"/>
                <a:cs typeface="Rubik"/>
                <a:sym typeface="Rubik"/>
              </a:rPr>
              <a:t>ini</a:t>
            </a:r>
            <a:r>
              <a:rPr lang="en-US" dirty="0">
                <a:latin typeface="Rubik"/>
                <a:ea typeface="Rubik"/>
                <a:cs typeface="Rubik"/>
                <a:sym typeface="Rubik"/>
              </a:rPr>
              <a:t> </a:t>
            </a:r>
            <a:r>
              <a:rPr lang="en-US" dirty="0" err="1">
                <a:latin typeface="Rubik"/>
                <a:ea typeface="Rubik"/>
                <a:cs typeface="Rubik"/>
                <a:sym typeface="Rubik"/>
              </a:rPr>
              <a:t>nantinya</a:t>
            </a:r>
            <a:r>
              <a:rPr lang="en-US" dirty="0">
                <a:latin typeface="Rubik"/>
                <a:ea typeface="Rubik"/>
                <a:cs typeface="Rubik"/>
                <a:sym typeface="Rubik"/>
              </a:rPr>
              <a:t> </a:t>
            </a:r>
            <a:r>
              <a:rPr lang="en-US" dirty="0" err="1">
                <a:latin typeface="Rubik"/>
                <a:ea typeface="Rubik"/>
                <a:cs typeface="Rubik"/>
                <a:sym typeface="Rubik"/>
              </a:rPr>
              <a:t>akan</a:t>
            </a:r>
            <a:r>
              <a:rPr lang="en-US" dirty="0">
                <a:latin typeface="Rubik"/>
                <a:ea typeface="Rubik"/>
                <a:cs typeface="Rubik"/>
                <a:sym typeface="Rubik"/>
              </a:rPr>
              <a:t> </a:t>
            </a:r>
            <a:r>
              <a:rPr lang="en-US" dirty="0" err="1">
                <a:latin typeface="Rubik"/>
                <a:ea typeface="Rubik"/>
                <a:cs typeface="Rubik"/>
                <a:sym typeface="Rubik"/>
              </a:rPr>
              <a:t>digunakan</a:t>
            </a:r>
            <a:r>
              <a:rPr lang="en-US" dirty="0">
                <a:latin typeface="Rubik"/>
                <a:ea typeface="Rubik"/>
                <a:cs typeface="Rubik"/>
                <a:sym typeface="Rubik"/>
              </a:rPr>
              <a:t> oleh </a:t>
            </a:r>
            <a:r>
              <a:rPr lang="en-US" dirty="0" err="1">
                <a:latin typeface="Rubik"/>
                <a:ea typeface="Rubik"/>
                <a:cs typeface="Rubik"/>
                <a:sym typeface="Rubik"/>
              </a:rPr>
              <a:t>tim</a:t>
            </a:r>
            <a:r>
              <a:rPr lang="en-US" dirty="0">
                <a:latin typeface="Rubik"/>
                <a:ea typeface="Rubik"/>
                <a:cs typeface="Rubik"/>
                <a:sym typeface="Rubik"/>
              </a:rPr>
              <a:t> marketing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memberikan</a:t>
            </a:r>
            <a:r>
              <a:rPr lang="en-US" dirty="0">
                <a:latin typeface="Rubik"/>
                <a:ea typeface="Rubik"/>
                <a:cs typeface="Rubik"/>
                <a:sym typeface="Rubik"/>
              </a:rPr>
              <a:t> personalized promotion dan sales treatment.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2094600"/>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Hasil</a:t>
            </a:r>
            <a:endParaRPr sz="5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468090" y="614844"/>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Exploration Data Analysis</a:t>
            </a:r>
            <a:endParaRPr sz="5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553152" y="3051359"/>
            <a:ext cx="4018848" cy="147729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Diketahui bahwa rata-rata umur untuk yang sudah menikah adalah 43,1 tahun. Sedangkan untuk yang masih singgle atau belum menikah memiliki rata-rata 29,3 tahun. Untuk status pernikahan yang tidak diketahui memiliki rata-rata umut 31,3 tahun.</a:t>
            </a:r>
            <a:endParaRPr dirty="0">
              <a:latin typeface="Rubik"/>
              <a:ea typeface="Rubik"/>
              <a:cs typeface="Rubik"/>
              <a:sym typeface="Rubik"/>
            </a:endParaRPr>
          </a:p>
        </p:txBody>
      </p:sp>
      <p:pic>
        <p:nvPicPr>
          <p:cNvPr id="3" name="Picture 2">
            <a:extLst>
              <a:ext uri="{FF2B5EF4-FFF2-40B4-BE49-F238E27FC236}">
                <a16:creationId xmlns:a16="http://schemas.microsoft.com/office/drawing/2014/main" id="{6AFD67B7-A723-1DF8-E1D6-40A8E638B9A4}"/>
              </a:ext>
            </a:extLst>
          </p:cNvPr>
          <p:cNvPicPr>
            <a:picLocks noChangeAspect="1"/>
          </p:cNvPicPr>
          <p:nvPr/>
        </p:nvPicPr>
        <p:blipFill>
          <a:blip r:embed="rId5"/>
          <a:stretch>
            <a:fillRect/>
          </a:stretch>
        </p:blipFill>
        <p:spPr>
          <a:xfrm>
            <a:off x="1062388" y="2279720"/>
            <a:ext cx="3000375" cy="790575"/>
          </a:xfrm>
          <a:prstGeom prst="rect">
            <a:avLst/>
          </a:prstGeom>
        </p:spPr>
      </p:pic>
      <p:sp>
        <p:nvSpPr>
          <p:cNvPr id="18" name="TextBox 32">
            <a:extLst>
              <a:ext uri="{FF2B5EF4-FFF2-40B4-BE49-F238E27FC236}">
                <a16:creationId xmlns:a16="http://schemas.microsoft.com/office/drawing/2014/main" id="{E6D09349-3455-DD5D-0E2B-0F0A6B70A88B}"/>
              </a:ext>
            </a:extLst>
          </p:cNvPr>
          <p:cNvSpPr txBox="1"/>
          <p:nvPr/>
        </p:nvSpPr>
        <p:spPr>
          <a:xfrm>
            <a:off x="1356955" y="5709331"/>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2.</a:t>
            </a:r>
          </a:p>
        </p:txBody>
      </p:sp>
      <p:sp>
        <p:nvSpPr>
          <p:cNvPr id="19" name="TextBox 33">
            <a:extLst>
              <a:ext uri="{FF2B5EF4-FFF2-40B4-BE49-F238E27FC236}">
                <a16:creationId xmlns:a16="http://schemas.microsoft.com/office/drawing/2014/main" id="{AE467676-7F17-507D-2769-C5618033B792}"/>
              </a:ext>
            </a:extLst>
          </p:cNvPr>
          <p:cNvSpPr txBox="1"/>
          <p:nvPr/>
        </p:nvSpPr>
        <p:spPr>
          <a:xfrm>
            <a:off x="1528634" y="8260612"/>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3.</a:t>
            </a:r>
          </a:p>
        </p:txBody>
      </p:sp>
      <p:sp>
        <p:nvSpPr>
          <p:cNvPr id="23" name="Google Shape;106;p17">
            <a:extLst>
              <a:ext uri="{FF2B5EF4-FFF2-40B4-BE49-F238E27FC236}">
                <a16:creationId xmlns:a16="http://schemas.microsoft.com/office/drawing/2014/main" id="{AC3B4449-3C4D-57D2-2C83-2D0091E07AC9}"/>
              </a:ext>
            </a:extLst>
          </p:cNvPr>
          <p:cNvSpPr txBox="1"/>
          <p:nvPr/>
        </p:nvSpPr>
        <p:spPr>
          <a:xfrm>
            <a:off x="680742" y="1602642"/>
            <a:ext cx="4018848"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1. </a:t>
            </a:r>
            <a:r>
              <a:rPr lang="en-US" sz="1600" dirty="0">
                <a:latin typeface="Rubik"/>
                <a:ea typeface="Rubik"/>
                <a:cs typeface="Rubik"/>
                <a:sym typeface="Rubik"/>
              </a:rPr>
              <a:t>Rata-rata </a:t>
            </a:r>
            <a:r>
              <a:rPr lang="en-US" sz="1600" dirty="0" err="1">
                <a:latin typeface="Rubik"/>
                <a:ea typeface="Rubik"/>
                <a:cs typeface="Rubik"/>
                <a:sym typeface="Rubik"/>
              </a:rPr>
              <a:t>umur</a:t>
            </a:r>
            <a:r>
              <a:rPr lang="en-US" sz="1600" dirty="0">
                <a:latin typeface="Rubik"/>
                <a:ea typeface="Rubik"/>
                <a:cs typeface="Rubik"/>
                <a:sym typeface="Rubik"/>
              </a:rPr>
              <a:t> customer </a:t>
            </a:r>
            <a:r>
              <a:rPr lang="en-US" sz="1600" dirty="0" err="1">
                <a:latin typeface="Rubik"/>
                <a:ea typeface="Rubik"/>
                <a:cs typeface="Rubik"/>
                <a:sym typeface="Rubik"/>
              </a:rPr>
              <a:t>jika</a:t>
            </a:r>
            <a:r>
              <a:rPr lang="en-US" sz="1600" dirty="0">
                <a:latin typeface="Rubik"/>
                <a:ea typeface="Rubik"/>
                <a:cs typeface="Rubik"/>
                <a:sym typeface="Rubik"/>
              </a:rPr>
              <a:t> </a:t>
            </a:r>
            <a:r>
              <a:rPr lang="en-US" sz="1600" dirty="0" err="1">
                <a:latin typeface="Rubik"/>
                <a:ea typeface="Rubik"/>
                <a:cs typeface="Rubik"/>
                <a:sym typeface="Rubik"/>
              </a:rPr>
              <a:t>dilihat</a:t>
            </a:r>
            <a:r>
              <a:rPr lang="en-US" sz="1600" dirty="0">
                <a:latin typeface="Rubik"/>
                <a:ea typeface="Rubik"/>
                <a:cs typeface="Rubik"/>
                <a:sym typeface="Rubik"/>
              </a:rPr>
              <a:t> </a:t>
            </a:r>
            <a:r>
              <a:rPr lang="en-US" sz="1600" dirty="0" err="1">
                <a:latin typeface="Rubik"/>
                <a:ea typeface="Rubik"/>
                <a:cs typeface="Rubik"/>
                <a:sym typeface="Rubik"/>
              </a:rPr>
              <a:t>dari</a:t>
            </a:r>
            <a:r>
              <a:rPr lang="en-US" sz="1600" dirty="0">
                <a:latin typeface="Rubik"/>
                <a:ea typeface="Rubik"/>
                <a:cs typeface="Rubik"/>
                <a:sym typeface="Rubik"/>
              </a:rPr>
              <a:t> marital </a:t>
            </a:r>
            <a:r>
              <a:rPr lang="en-US" sz="1600" dirty="0" err="1">
                <a:latin typeface="Rubik"/>
                <a:ea typeface="Rubik"/>
                <a:cs typeface="Rubik"/>
                <a:sym typeface="Rubik"/>
              </a:rPr>
              <a:t>statusnya</a:t>
            </a:r>
            <a:endParaRPr sz="1600" dirty="0">
              <a:latin typeface="Rubik"/>
              <a:ea typeface="Rubik"/>
              <a:cs typeface="Rubik"/>
              <a:sym typeface="Rubik"/>
            </a:endParaRPr>
          </a:p>
        </p:txBody>
      </p:sp>
      <p:sp>
        <p:nvSpPr>
          <p:cNvPr id="24" name="Google Shape;106;p17">
            <a:extLst>
              <a:ext uri="{FF2B5EF4-FFF2-40B4-BE49-F238E27FC236}">
                <a16:creationId xmlns:a16="http://schemas.microsoft.com/office/drawing/2014/main" id="{EC824759-3A3D-821B-687F-54CCDAE10E52}"/>
              </a:ext>
            </a:extLst>
          </p:cNvPr>
          <p:cNvSpPr txBox="1"/>
          <p:nvPr/>
        </p:nvSpPr>
        <p:spPr>
          <a:xfrm>
            <a:off x="4912242" y="1562160"/>
            <a:ext cx="4018848"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2. </a:t>
            </a:r>
            <a:r>
              <a:rPr lang="en-US" sz="1600" dirty="0">
                <a:latin typeface="Rubik"/>
                <a:ea typeface="Rubik"/>
                <a:cs typeface="Rubik"/>
                <a:sym typeface="Rubik"/>
              </a:rPr>
              <a:t>Rata-rata </a:t>
            </a:r>
            <a:r>
              <a:rPr lang="en-US" sz="1600" dirty="0" err="1">
                <a:latin typeface="Rubik"/>
                <a:ea typeface="Rubik"/>
                <a:cs typeface="Rubik"/>
                <a:sym typeface="Rubik"/>
              </a:rPr>
              <a:t>umur</a:t>
            </a:r>
            <a:r>
              <a:rPr lang="en-US" sz="1600" dirty="0">
                <a:latin typeface="Rubik"/>
                <a:ea typeface="Rubik"/>
                <a:cs typeface="Rubik"/>
                <a:sym typeface="Rubik"/>
              </a:rPr>
              <a:t> customer </a:t>
            </a:r>
            <a:r>
              <a:rPr lang="en-US" sz="1600" dirty="0" err="1">
                <a:latin typeface="Rubik"/>
                <a:ea typeface="Rubik"/>
                <a:cs typeface="Rubik"/>
                <a:sym typeface="Rubik"/>
              </a:rPr>
              <a:t>jika</a:t>
            </a:r>
            <a:r>
              <a:rPr lang="en-US" sz="1600" dirty="0">
                <a:latin typeface="Rubik"/>
                <a:ea typeface="Rubik"/>
                <a:cs typeface="Rubik"/>
                <a:sym typeface="Rubik"/>
              </a:rPr>
              <a:t> </a:t>
            </a:r>
            <a:r>
              <a:rPr lang="en-US" sz="1600" dirty="0" err="1">
                <a:latin typeface="Rubik"/>
                <a:ea typeface="Rubik"/>
                <a:cs typeface="Rubik"/>
                <a:sym typeface="Rubik"/>
              </a:rPr>
              <a:t>dilihat</a:t>
            </a:r>
            <a:r>
              <a:rPr lang="en-US" sz="1600" dirty="0">
                <a:latin typeface="Rubik"/>
                <a:ea typeface="Rubik"/>
                <a:cs typeface="Rubik"/>
                <a:sym typeface="Rubik"/>
              </a:rPr>
              <a:t> </a:t>
            </a:r>
            <a:r>
              <a:rPr lang="en-US" sz="1600" dirty="0" err="1">
                <a:latin typeface="Rubik"/>
                <a:ea typeface="Rubik"/>
                <a:cs typeface="Rubik"/>
                <a:sym typeface="Rubik"/>
              </a:rPr>
              <a:t>dari</a:t>
            </a:r>
            <a:r>
              <a:rPr lang="en-US" sz="1600" dirty="0">
                <a:latin typeface="Rubik"/>
                <a:ea typeface="Rubik"/>
                <a:cs typeface="Rubik"/>
                <a:sym typeface="Rubik"/>
              </a:rPr>
              <a:t> gender </a:t>
            </a:r>
            <a:r>
              <a:rPr lang="en-US" sz="1600" dirty="0" err="1">
                <a:latin typeface="Rubik"/>
                <a:ea typeface="Rubik"/>
                <a:cs typeface="Rubik"/>
                <a:sym typeface="Rubik"/>
              </a:rPr>
              <a:t>nya</a:t>
            </a:r>
            <a:endParaRPr sz="1600" dirty="0">
              <a:latin typeface="Rubik"/>
              <a:ea typeface="Rubik"/>
              <a:cs typeface="Rubik"/>
              <a:sym typeface="Rubik"/>
            </a:endParaRPr>
          </a:p>
        </p:txBody>
      </p:sp>
      <p:pic>
        <p:nvPicPr>
          <p:cNvPr id="26" name="Picture 25">
            <a:extLst>
              <a:ext uri="{FF2B5EF4-FFF2-40B4-BE49-F238E27FC236}">
                <a16:creationId xmlns:a16="http://schemas.microsoft.com/office/drawing/2014/main" id="{58BB794E-E12E-FE50-42FA-E8A683AC1A18}"/>
              </a:ext>
            </a:extLst>
          </p:cNvPr>
          <p:cNvPicPr>
            <a:picLocks noChangeAspect="1"/>
          </p:cNvPicPr>
          <p:nvPr/>
        </p:nvPicPr>
        <p:blipFill>
          <a:blip r:embed="rId6"/>
          <a:stretch>
            <a:fillRect/>
          </a:stretch>
        </p:blipFill>
        <p:spPr>
          <a:xfrm>
            <a:off x="5559591" y="2289023"/>
            <a:ext cx="2724150" cy="657225"/>
          </a:xfrm>
          <a:prstGeom prst="rect">
            <a:avLst/>
          </a:prstGeom>
        </p:spPr>
      </p:pic>
      <p:sp>
        <p:nvSpPr>
          <p:cNvPr id="27" name="Google Shape;106;p17">
            <a:extLst>
              <a:ext uri="{FF2B5EF4-FFF2-40B4-BE49-F238E27FC236}">
                <a16:creationId xmlns:a16="http://schemas.microsoft.com/office/drawing/2014/main" id="{297A4327-52FF-601F-5A21-92F093D7551E}"/>
              </a:ext>
            </a:extLst>
          </p:cNvPr>
          <p:cNvSpPr txBox="1"/>
          <p:nvPr/>
        </p:nvSpPr>
        <p:spPr>
          <a:xfrm>
            <a:off x="4912242" y="2952721"/>
            <a:ext cx="4018848" cy="12618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Diketahui bahwa rata-rata umur untuk wanita adalah 40,3 tahun. Sedangkan untuk laki-laki adalah 39,4 tahun. Keterangan untuk 0 adalah sebagai gender wanita, sedangkan 1 adalah sebagai gender laki-laki.</a:t>
            </a:r>
            <a:endParaRPr dirty="0">
              <a:latin typeface="Rubik"/>
              <a:ea typeface="Rubik"/>
              <a:cs typeface="Rubik"/>
              <a:sym typeface="Rubik"/>
            </a:endParaRPr>
          </a:p>
        </p:txBody>
      </p:sp>
    </p:spTree>
    <p:extLst>
      <p:ext uri="{BB962C8B-B14F-4D97-AF65-F5344CB8AC3E}">
        <p14:creationId xmlns:p14="http://schemas.microsoft.com/office/powerpoint/2010/main" val="241782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468090" y="614844"/>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Exploration Data Analysis</a:t>
            </a:r>
            <a:endParaRPr sz="5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553152" y="3051359"/>
            <a:ext cx="4018848"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Toko dengan nama Lingga menjadi toko dengan total quantity terbanyak dari semua toko.</a:t>
            </a:r>
            <a:endParaRPr dirty="0">
              <a:latin typeface="Rubik"/>
              <a:ea typeface="Rubik"/>
              <a:cs typeface="Rubik"/>
              <a:sym typeface="Rubik"/>
            </a:endParaRPr>
          </a:p>
        </p:txBody>
      </p:sp>
      <p:sp>
        <p:nvSpPr>
          <p:cNvPr id="18" name="TextBox 32">
            <a:extLst>
              <a:ext uri="{FF2B5EF4-FFF2-40B4-BE49-F238E27FC236}">
                <a16:creationId xmlns:a16="http://schemas.microsoft.com/office/drawing/2014/main" id="{E6D09349-3455-DD5D-0E2B-0F0A6B70A88B}"/>
              </a:ext>
            </a:extLst>
          </p:cNvPr>
          <p:cNvSpPr txBox="1"/>
          <p:nvPr/>
        </p:nvSpPr>
        <p:spPr>
          <a:xfrm>
            <a:off x="1356955" y="5709331"/>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2.</a:t>
            </a:r>
          </a:p>
        </p:txBody>
      </p:sp>
      <p:sp>
        <p:nvSpPr>
          <p:cNvPr id="19" name="TextBox 33">
            <a:extLst>
              <a:ext uri="{FF2B5EF4-FFF2-40B4-BE49-F238E27FC236}">
                <a16:creationId xmlns:a16="http://schemas.microsoft.com/office/drawing/2014/main" id="{AE467676-7F17-507D-2769-C5618033B792}"/>
              </a:ext>
            </a:extLst>
          </p:cNvPr>
          <p:cNvSpPr txBox="1"/>
          <p:nvPr/>
        </p:nvSpPr>
        <p:spPr>
          <a:xfrm>
            <a:off x="1528634" y="8260612"/>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3.</a:t>
            </a:r>
          </a:p>
        </p:txBody>
      </p:sp>
      <p:sp>
        <p:nvSpPr>
          <p:cNvPr id="23" name="Google Shape;106;p17">
            <a:extLst>
              <a:ext uri="{FF2B5EF4-FFF2-40B4-BE49-F238E27FC236}">
                <a16:creationId xmlns:a16="http://schemas.microsoft.com/office/drawing/2014/main" id="{AC3B4449-3C4D-57D2-2C83-2D0091E07AC9}"/>
              </a:ext>
            </a:extLst>
          </p:cNvPr>
          <p:cNvSpPr txBox="1"/>
          <p:nvPr/>
        </p:nvSpPr>
        <p:spPr>
          <a:xfrm>
            <a:off x="680742" y="1602642"/>
            <a:ext cx="4018848"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3. </a:t>
            </a:r>
            <a:r>
              <a:rPr lang="en-US" sz="1600" dirty="0">
                <a:latin typeface="Rubik"/>
                <a:ea typeface="Rubik"/>
                <a:cs typeface="Rubik"/>
                <a:sym typeface="Rubik"/>
              </a:rPr>
              <a:t>Nama store </a:t>
            </a:r>
            <a:r>
              <a:rPr lang="en-US" sz="1600" dirty="0" err="1">
                <a:latin typeface="Rubik"/>
                <a:ea typeface="Rubik"/>
                <a:cs typeface="Rubik"/>
                <a:sym typeface="Rubik"/>
              </a:rPr>
              <a:t>dengan</a:t>
            </a:r>
            <a:r>
              <a:rPr lang="en-US" sz="1600" dirty="0">
                <a:latin typeface="Rubik"/>
                <a:ea typeface="Rubik"/>
                <a:cs typeface="Rubik"/>
                <a:sym typeface="Rubik"/>
              </a:rPr>
              <a:t> total quantity </a:t>
            </a:r>
            <a:r>
              <a:rPr lang="en-US" sz="1600" dirty="0" err="1">
                <a:latin typeface="Rubik"/>
                <a:ea typeface="Rubik"/>
                <a:cs typeface="Rubik"/>
                <a:sym typeface="Rubik"/>
              </a:rPr>
              <a:t>terbanyak</a:t>
            </a:r>
            <a:endParaRPr sz="1600" dirty="0">
              <a:latin typeface="Rubik"/>
              <a:ea typeface="Rubik"/>
              <a:cs typeface="Rubik"/>
              <a:sym typeface="Rubik"/>
            </a:endParaRPr>
          </a:p>
        </p:txBody>
      </p:sp>
      <p:sp>
        <p:nvSpPr>
          <p:cNvPr id="24" name="Google Shape;106;p17">
            <a:extLst>
              <a:ext uri="{FF2B5EF4-FFF2-40B4-BE49-F238E27FC236}">
                <a16:creationId xmlns:a16="http://schemas.microsoft.com/office/drawing/2014/main" id="{EC824759-3A3D-821B-687F-54CCDAE10E52}"/>
              </a:ext>
            </a:extLst>
          </p:cNvPr>
          <p:cNvSpPr txBox="1"/>
          <p:nvPr/>
        </p:nvSpPr>
        <p:spPr>
          <a:xfrm>
            <a:off x="4912242" y="1562160"/>
            <a:ext cx="4018848"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4. </a:t>
            </a:r>
            <a:r>
              <a:rPr lang="en-US" sz="1600" dirty="0">
                <a:latin typeface="Rubik"/>
                <a:ea typeface="Rubik"/>
                <a:cs typeface="Rubik"/>
                <a:sym typeface="Rubik"/>
              </a:rPr>
              <a:t>Nama </a:t>
            </a:r>
            <a:r>
              <a:rPr lang="en-US" sz="1600" dirty="0" err="1">
                <a:latin typeface="Rubik"/>
                <a:ea typeface="Rubik"/>
                <a:cs typeface="Rubik"/>
                <a:sym typeface="Rubik"/>
              </a:rPr>
              <a:t>produk</a:t>
            </a:r>
            <a:r>
              <a:rPr lang="en-US" sz="1600" dirty="0">
                <a:latin typeface="Rubik"/>
                <a:ea typeface="Rubik"/>
                <a:cs typeface="Rubik"/>
                <a:sym typeface="Rubik"/>
              </a:rPr>
              <a:t> </a:t>
            </a:r>
            <a:r>
              <a:rPr lang="en-US" sz="1600" dirty="0" err="1">
                <a:latin typeface="Rubik"/>
                <a:ea typeface="Rubik"/>
                <a:cs typeface="Rubik"/>
                <a:sym typeface="Rubik"/>
              </a:rPr>
              <a:t>terlaris</a:t>
            </a:r>
            <a:r>
              <a:rPr lang="en-US" sz="1600" dirty="0">
                <a:latin typeface="Rubik"/>
                <a:ea typeface="Rubik"/>
                <a:cs typeface="Rubik"/>
                <a:sym typeface="Rubik"/>
              </a:rPr>
              <a:t> </a:t>
            </a:r>
            <a:r>
              <a:rPr lang="en-US" sz="1600" dirty="0" err="1">
                <a:latin typeface="Rubik"/>
                <a:ea typeface="Rubik"/>
                <a:cs typeface="Rubik"/>
                <a:sym typeface="Rubik"/>
              </a:rPr>
              <a:t>dengan</a:t>
            </a:r>
            <a:r>
              <a:rPr lang="en-US" sz="1600" dirty="0">
                <a:latin typeface="Rubik"/>
                <a:ea typeface="Rubik"/>
                <a:cs typeface="Rubik"/>
                <a:sym typeface="Rubik"/>
              </a:rPr>
              <a:t> total amount </a:t>
            </a:r>
            <a:r>
              <a:rPr lang="en-US" sz="1600" dirty="0" err="1">
                <a:latin typeface="Rubik"/>
                <a:ea typeface="Rubik"/>
                <a:cs typeface="Rubik"/>
                <a:sym typeface="Rubik"/>
              </a:rPr>
              <a:t>terbanyak</a:t>
            </a:r>
            <a:endParaRPr sz="1600" dirty="0">
              <a:latin typeface="Rubik"/>
              <a:ea typeface="Rubik"/>
              <a:cs typeface="Rubik"/>
              <a:sym typeface="Rubik"/>
            </a:endParaRPr>
          </a:p>
        </p:txBody>
      </p:sp>
      <p:sp>
        <p:nvSpPr>
          <p:cNvPr id="27" name="Google Shape;106;p17">
            <a:extLst>
              <a:ext uri="{FF2B5EF4-FFF2-40B4-BE49-F238E27FC236}">
                <a16:creationId xmlns:a16="http://schemas.microsoft.com/office/drawing/2014/main" id="{297A4327-52FF-601F-5A21-92F093D7551E}"/>
              </a:ext>
            </a:extLst>
          </p:cNvPr>
          <p:cNvSpPr txBox="1"/>
          <p:nvPr/>
        </p:nvSpPr>
        <p:spPr>
          <a:xfrm>
            <a:off x="4912242" y="2952721"/>
            <a:ext cx="4018848"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Produk yang paling banyak dibeli adalah cheese stick dengan jumlah total amount Rp 27.615.000 .</a:t>
            </a:r>
            <a:endParaRPr dirty="0">
              <a:latin typeface="Rubik"/>
              <a:ea typeface="Rubik"/>
              <a:cs typeface="Rubik"/>
              <a:sym typeface="Rubik"/>
            </a:endParaRPr>
          </a:p>
        </p:txBody>
      </p:sp>
      <p:pic>
        <p:nvPicPr>
          <p:cNvPr id="4" name="Picture 3">
            <a:extLst>
              <a:ext uri="{FF2B5EF4-FFF2-40B4-BE49-F238E27FC236}">
                <a16:creationId xmlns:a16="http://schemas.microsoft.com/office/drawing/2014/main" id="{101373B8-C138-30FE-2325-BAD2F4178E17}"/>
              </a:ext>
            </a:extLst>
          </p:cNvPr>
          <p:cNvPicPr>
            <a:picLocks noChangeAspect="1"/>
          </p:cNvPicPr>
          <p:nvPr/>
        </p:nvPicPr>
        <p:blipFill>
          <a:blip r:embed="rId5"/>
          <a:stretch>
            <a:fillRect/>
          </a:stretch>
        </p:blipFill>
        <p:spPr>
          <a:xfrm>
            <a:off x="1095726" y="2413101"/>
            <a:ext cx="2933700" cy="476250"/>
          </a:xfrm>
          <a:prstGeom prst="rect">
            <a:avLst/>
          </a:prstGeom>
        </p:spPr>
      </p:pic>
      <p:pic>
        <p:nvPicPr>
          <p:cNvPr id="6" name="Picture 5">
            <a:extLst>
              <a:ext uri="{FF2B5EF4-FFF2-40B4-BE49-F238E27FC236}">
                <a16:creationId xmlns:a16="http://schemas.microsoft.com/office/drawing/2014/main" id="{7AF068CA-57CD-8FE8-9493-5BF3EF1B3C9E}"/>
              </a:ext>
            </a:extLst>
          </p:cNvPr>
          <p:cNvPicPr>
            <a:picLocks noChangeAspect="1"/>
          </p:cNvPicPr>
          <p:nvPr/>
        </p:nvPicPr>
        <p:blipFill>
          <a:blip r:embed="rId6"/>
          <a:stretch>
            <a:fillRect/>
          </a:stretch>
        </p:blipFill>
        <p:spPr>
          <a:xfrm>
            <a:off x="5397666" y="2392194"/>
            <a:ext cx="3048000" cy="447675"/>
          </a:xfrm>
          <a:prstGeom prst="rect">
            <a:avLst/>
          </a:prstGeom>
        </p:spPr>
      </p:pic>
    </p:spTree>
    <p:extLst>
      <p:ext uri="{BB962C8B-B14F-4D97-AF65-F5344CB8AC3E}">
        <p14:creationId xmlns:p14="http://schemas.microsoft.com/office/powerpoint/2010/main" val="24376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62970"/>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Visualisasi Data</a:t>
            </a:r>
            <a:endParaRPr sz="5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553152" y="3818675"/>
            <a:ext cx="4018848" cy="12618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Jumlah quantity dari bulan ke bulan cenderung naik turun atau fluktuatif. Ini ditunjukkan dari bulan Januari ke Februari yang turun tetapi dari Februari ke Maret ada kenaikan.</a:t>
            </a:r>
            <a:endParaRPr dirty="0">
              <a:latin typeface="Rubik"/>
              <a:ea typeface="Rubik"/>
              <a:cs typeface="Rubik"/>
              <a:sym typeface="Rubik"/>
            </a:endParaRPr>
          </a:p>
        </p:txBody>
      </p:sp>
      <p:sp>
        <p:nvSpPr>
          <p:cNvPr id="18" name="TextBox 32">
            <a:extLst>
              <a:ext uri="{FF2B5EF4-FFF2-40B4-BE49-F238E27FC236}">
                <a16:creationId xmlns:a16="http://schemas.microsoft.com/office/drawing/2014/main" id="{E6D09349-3455-DD5D-0E2B-0F0A6B70A88B}"/>
              </a:ext>
            </a:extLst>
          </p:cNvPr>
          <p:cNvSpPr txBox="1"/>
          <p:nvPr/>
        </p:nvSpPr>
        <p:spPr>
          <a:xfrm>
            <a:off x="1356955" y="5709331"/>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2.</a:t>
            </a:r>
          </a:p>
        </p:txBody>
      </p:sp>
      <p:sp>
        <p:nvSpPr>
          <p:cNvPr id="19" name="TextBox 33">
            <a:extLst>
              <a:ext uri="{FF2B5EF4-FFF2-40B4-BE49-F238E27FC236}">
                <a16:creationId xmlns:a16="http://schemas.microsoft.com/office/drawing/2014/main" id="{AE467676-7F17-507D-2769-C5618033B792}"/>
              </a:ext>
            </a:extLst>
          </p:cNvPr>
          <p:cNvSpPr txBox="1"/>
          <p:nvPr/>
        </p:nvSpPr>
        <p:spPr>
          <a:xfrm>
            <a:off x="1528634" y="8260612"/>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3.</a:t>
            </a:r>
          </a:p>
        </p:txBody>
      </p:sp>
      <p:sp>
        <p:nvSpPr>
          <p:cNvPr id="23" name="Google Shape;106;p17">
            <a:extLst>
              <a:ext uri="{FF2B5EF4-FFF2-40B4-BE49-F238E27FC236}">
                <a16:creationId xmlns:a16="http://schemas.microsoft.com/office/drawing/2014/main" id="{AC3B4449-3C4D-57D2-2C83-2D0091E07AC9}"/>
              </a:ext>
            </a:extLst>
          </p:cNvPr>
          <p:cNvSpPr txBox="1"/>
          <p:nvPr/>
        </p:nvSpPr>
        <p:spPr>
          <a:xfrm>
            <a:off x="680483" y="1147691"/>
            <a:ext cx="4018848"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1. </a:t>
            </a:r>
            <a:r>
              <a:rPr lang="en-US" sz="1600" dirty="0" err="1">
                <a:latin typeface="Rubik"/>
                <a:ea typeface="Rubik"/>
                <a:cs typeface="Rubik"/>
                <a:sym typeface="Rubik"/>
              </a:rPr>
              <a:t>Jumlah</a:t>
            </a:r>
            <a:r>
              <a:rPr lang="en-US" sz="1600" dirty="0">
                <a:latin typeface="Rubik"/>
                <a:ea typeface="Rubik"/>
                <a:cs typeface="Rubik"/>
                <a:sym typeface="Rubik"/>
              </a:rPr>
              <a:t> quantity </a:t>
            </a:r>
            <a:r>
              <a:rPr lang="en-US" sz="1600" dirty="0" err="1">
                <a:latin typeface="Rubik"/>
                <a:ea typeface="Rubik"/>
                <a:cs typeface="Rubik"/>
                <a:sym typeface="Rubik"/>
              </a:rPr>
              <a:t>dari</a:t>
            </a:r>
            <a:r>
              <a:rPr lang="en-US" sz="1600" dirty="0">
                <a:latin typeface="Rubik"/>
                <a:ea typeface="Rubik"/>
                <a:cs typeface="Rubik"/>
                <a:sym typeface="Rubik"/>
              </a:rPr>
              <a:t> </a:t>
            </a:r>
            <a:r>
              <a:rPr lang="en-US" sz="1600" dirty="0" err="1">
                <a:latin typeface="Rubik"/>
                <a:ea typeface="Rubik"/>
                <a:cs typeface="Rubik"/>
                <a:sym typeface="Rubik"/>
              </a:rPr>
              <a:t>bulan</a:t>
            </a:r>
            <a:r>
              <a:rPr lang="en-US" sz="1600" dirty="0">
                <a:latin typeface="Rubik"/>
                <a:ea typeface="Rubik"/>
                <a:cs typeface="Rubik"/>
                <a:sym typeface="Rubik"/>
              </a:rPr>
              <a:t> </a:t>
            </a:r>
            <a:r>
              <a:rPr lang="en-US" sz="1600" dirty="0" err="1">
                <a:latin typeface="Rubik"/>
                <a:ea typeface="Rubik"/>
                <a:cs typeface="Rubik"/>
                <a:sym typeface="Rubik"/>
              </a:rPr>
              <a:t>ke</a:t>
            </a:r>
            <a:r>
              <a:rPr lang="en-US" sz="1600" dirty="0">
                <a:latin typeface="Rubik"/>
                <a:ea typeface="Rubik"/>
                <a:cs typeface="Rubik"/>
                <a:sym typeface="Rubik"/>
              </a:rPr>
              <a:t> </a:t>
            </a:r>
            <a:r>
              <a:rPr lang="en-US" sz="1600" dirty="0" err="1">
                <a:latin typeface="Rubik"/>
                <a:ea typeface="Rubik"/>
                <a:cs typeface="Rubik"/>
                <a:sym typeface="Rubik"/>
              </a:rPr>
              <a:t>bulan</a:t>
            </a:r>
            <a:endParaRPr sz="1600" dirty="0">
              <a:latin typeface="Rubik"/>
              <a:ea typeface="Rubik"/>
              <a:cs typeface="Rubik"/>
              <a:sym typeface="Rubik"/>
            </a:endParaRPr>
          </a:p>
        </p:txBody>
      </p:sp>
      <p:sp>
        <p:nvSpPr>
          <p:cNvPr id="24" name="Google Shape;106;p17">
            <a:extLst>
              <a:ext uri="{FF2B5EF4-FFF2-40B4-BE49-F238E27FC236}">
                <a16:creationId xmlns:a16="http://schemas.microsoft.com/office/drawing/2014/main" id="{EC824759-3A3D-821B-687F-54CCDAE10E52}"/>
              </a:ext>
            </a:extLst>
          </p:cNvPr>
          <p:cNvSpPr txBox="1"/>
          <p:nvPr/>
        </p:nvSpPr>
        <p:spPr>
          <a:xfrm>
            <a:off x="4912242" y="1170154"/>
            <a:ext cx="4018848"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2. </a:t>
            </a:r>
            <a:r>
              <a:rPr lang="en-US" sz="1600" dirty="0" err="1">
                <a:latin typeface="Rubik"/>
                <a:ea typeface="Rubik"/>
                <a:cs typeface="Rubik"/>
                <a:sym typeface="Rubik"/>
              </a:rPr>
              <a:t>Jumlah</a:t>
            </a:r>
            <a:r>
              <a:rPr lang="en-US" sz="1600" dirty="0">
                <a:latin typeface="Rubik"/>
                <a:ea typeface="Rubik"/>
                <a:cs typeface="Rubik"/>
                <a:sym typeface="Rubik"/>
              </a:rPr>
              <a:t> total amount </a:t>
            </a:r>
            <a:r>
              <a:rPr lang="en-US" sz="1600" dirty="0" err="1">
                <a:latin typeface="Rubik"/>
                <a:ea typeface="Rubik"/>
                <a:cs typeface="Rubik"/>
                <a:sym typeface="Rubik"/>
              </a:rPr>
              <a:t>dari</a:t>
            </a:r>
            <a:r>
              <a:rPr lang="en-US" sz="1600" dirty="0">
                <a:latin typeface="Rubik"/>
                <a:ea typeface="Rubik"/>
                <a:cs typeface="Rubik"/>
                <a:sym typeface="Rubik"/>
              </a:rPr>
              <a:t> </a:t>
            </a:r>
            <a:r>
              <a:rPr lang="en-US" sz="1600" dirty="0" err="1">
                <a:latin typeface="Rubik"/>
                <a:ea typeface="Rubik"/>
                <a:cs typeface="Rubik"/>
                <a:sym typeface="Rubik"/>
              </a:rPr>
              <a:t>hari</a:t>
            </a:r>
            <a:r>
              <a:rPr lang="en-US" sz="1600" dirty="0">
                <a:latin typeface="Rubik"/>
                <a:ea typeface="Rubik"/>
                <a:cs typeface="Rubik"/>
                <a:sym typeface="Rubik"/>
              </a:rPr>
              <a:t> </a:t>
            </a:r>
            <a:r>
              <a:rPr lang="en-US" sz="1600" dirty="0" err="1">
                <a:latin typeface="Rubik"/>
                <a:ea typeface="Rubik"/>
                <a:cs typeface="Rubik"/>
                <a:sym typeface="Rubik"/>
              </a:rPr>
              <a:t>ke</a:t>
            </a:r>
            <a:r>
              <a:rPr lang="en-US" sz="1600" dirty="0">
                <a:latin typeface="Rubik"/>
                <a:ea typeface="Rubik"/>
                <a:cs typeface="Rubik"/>
                <a:sym typeface="Rubik"/>
              </a:rPr>
              <a:t> </a:t>
            </a:r>
            <a:r>
              <a:rPr lang="en-US" sz="1600" dirty="0" err="1">
                <a:latin typeface="Rubik"/>
                <a:ea typeface="Rubik"/>
                <a:cs typeface="Rubik"/>
                <a:sym typeface="Rubik"/>
              </a:rPr>
              <a:t>hari</a:t>
            </a:r>
            <a:endParaRPr sz="1600" dirty="0">
              <a:latin typeface="Rubik"/>
              <a:ea typeface="Rubik"/>
              <a:cs typeface="Rubik"/>
              <a:sym typeface="Rubik"/>
            </a:endParaRPr>
          </a:p>
        </p:txBody>
      </p:sp>
      <p:sp>
        <p:nvSpPr>
          <p:cNvPr id="27" name="Google Shape;106;p17">
            <a:extLst>
              <a:ext uri="{FF2B5EF4-FFF2-40B4-BE49-F238E27FC236}">
                <a16:creationId xmlns:a16="http://schemas.microsoft.com/office/drawing/2014/main" id="{297A4327-52FF-601F-5A21-92F093D7551E}"/>
              </a:ext>
            </a:extLst>
          </p:cNvPr>
          <p:cNvSpPr txBox="1"/>
          <p:nvPr/>
        </p:nvSpPr>
        <p:spPr>
          <a:xfrm>
            <a:off x="4912242" y="3819597"/>
            <a:ext cx="4018848" cy="104641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Jumlah total amount setiap harinya naik turun atau fluktuatif. Bisa dilihat dari tanggal 1 ke 2 ada penurunan tetapi dari tanggal 2 ke 3 ada kenaikan yang cukup signifikan.</a:t>
            </a:r>
            <a:endParaRPr dirty="0">
              <a:latin typeface="Rubik"/>
              <a:ea typeface="Rubik"/>
              <a:cs typeface="Rubik"/>
              <a:sym typeface="Rubik"/>
            </a:endParaRPr>
          </a:p>
        </p:txBody>
      </p:sp>
      <p:pic>
        <p:nvPicPr>
          <p:cNvPr id="3" name="Picture 2">
            <a:extLst>
              <a:ext uri="{FF2B5EF4-FFF2-40B4-BE49-F238E27FC236}">
                <a16:creationId xmlns:a16="http://schemas.microsoft.com/office/drawing/2014/main" id="{12885751-1611-3D97-2D3B-A93A06F99517}"/>
              </a:ext>
            </a:extLst>
          </p:cNvPr>
          <p:cNvPicPr>
            <a:picLocks noChangeAspect="1"/>
          </p:cNvPicPr>
          <p:nvPr/>
        </p:nvPicPr>
        <p:blipFill>
          <a:blip r:embed="rId5"/>
          <a:stretch>
            <a:fillRect/>
          </a:stretch>
        </p:blipFill>
        <p:spPr>
          <a:xfrm>
            <a:off x="1084388" y="1558860"/>
            <a:ext cx="2956376" cy="2190780"/>
          </a:xfrm>
          <a:prstGeom prst="rect">
            <a:avLst/>
          </a:prstGeom>
        </p:spPr>
      </p:pic>
      <p:pic>
        <p:nvPicPr>
          <p:cNvPr id="7" name="Picture 6">
            <a:extLst>
              <a:ext uri="{FF2B5EF4-FFF2-40B4-BE49-F238E27FC236}">
                <a16:creationId xmlns:a16="http://schemas.microsoft.com/office/drawing/2014/main" id="{3A0357DF-7F1C-222C-C45C-7247D61F778A}"/>
              </a:ext>
            </a:extLst>
          </p:cNvPr>
          <p:cNvPicPr>
            <a:picLocks noChangeAspect="1"/>
          </p:cNvPicPr>
          <p:nvPr/>
        </p:nvPicPr>
        <p:blipFill>
          <a:blip r:embed="rId6"/>
          <a:stretch>
            <a:fillRect/>
          </a:stretch>
        </p:blipFill>
        <p:spPr>
          <a:xfrm>
            <a:off x="5466401" y="1555080"/>
            <a:ext cx="2931795" cy="2194560"/>
          </a:xfrm>
          <a:prstGeom prst="rect">
            <a:avLst/>
          </a:prstGeom>
        </p:spPr>
      </p:pic>
    </p:spTree>
    <p:extLst>
      <p:ext uri="{BB962C8B-B14F-4D97-AF65-F5344CB8AC3E}">
        <p14:creationId xmlns:p14="http://schemas.microsoft.com/office/powerpoint/2010/main" val="127676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62970"/>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Visualisasi Data</a:t>
            </a:r>
            <a:endParaRPr sz="5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553152" y="3818675"/>
            <a:ext cx="4018848" cy="104641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Jumlah penjualan atau quantity paling banyak yaitu Thai Tea dengan 2.853 Thai Tea yang terjual. Sedangkan penjualan paling sedikit adalah Cashew dengan total penjualan 627.</a:t>
            </a:r>
            <a:endParaRPr dirty="0">
              <a:latin typeface="Rubik"/>
              <a:ea typeface="Rubik"/>
              <a:cs typeface="Rubik"/>
              <a:sym typeface="Rubik"/>
            </a:endParaRPr>
          </a:p>
        </p:txBody>
      </p:sp>
      <p:sp>
        <p:nvSpPr>
          <p:cNvPr id="18" name="TextBox 32">
            <a:extLst>
              <a:ext uri="{FF2B5EF4-FFF2-40B4-BE49-F238E27FC236}">
                <a16:creationId xmlns:a16="http://schemas.microsoft.com/office/drawing/2014/main" id="{E6D09349-3455-DD5D-0E2B-0F0A6B70A88B}"/>
              </a:ext>
            </a:extLst>
          </p:cNvPr>
          <p:cNvSpPr txBox="1"/>
          <p:nvPr/>
        </p:nvSpPr>
        <p:spPr>
          <a:xfrm>
            <a:off x="1356955" y="5709331"/>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2.</a:t>
            </a:r>
          </a:p>
        </p:txBody>
      </p:sp>
      <p:sp>
        <p:nvSpPr>
          <p:cNvPr id="19" name="TextBox 33">
            <a:extLst>
              <a:ext uri="{FF2B5EF4-FFF2-40B4-BE49-F238E27FC236}">
                <a16:creationId xmlns:a16="http://schemas.microsoft.com/office/drawing/2014/main" id="{AE467676-7F17-507D-2769-C5618033B792}"/>
              </a:ext>
            </a:extLst>
          </p:cNvPr>
          <p:cNvSpPr txBox="1"/>
          <p:nvPr/>
        </p:nvSpPr>
        <p:spPr>
          <a:xfrm>
            <a:off x="1528634" y="8260612"/>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3.</a:t>
            </a:r>
          </a:p>
        </p:txBody>
      </p:sp>
      <p:sp>
        <p:nvSpPr>
          <p:cNvPr id="23" name="Google Shape;106;p17">
            <a:extLst>
              <a:ext uri="{FF2B5EF4-FFF2-40B4-BE49-F238E27FC236}">
                <a16:creationId xmlns:a16="http://schemas.microsoft.com/office/drawing/2014/main" id="{AC3B4449-3C4D-57D2-2C83-2D0091E07AC9}"/>
              </a:ext>
            </a:extLst>
          </p:cNvPr>
          <p:cNvSpPr txBox="1"/>
          <p:nvPr/>
        </p:nvSpPr>
        <p:spPr>
          <a:xfrm>
            <a:off x="680483" y="1147691"/>
            <a:ext cx="4018848"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3. </a:t>
            </a:r>
            <a:r>
              <a:rPr lang="en-US" sz="1600" dirty="0" err="1">
                <a:latin typeface="Rubik"/>
                <a:ea typeface="Rubik"/>
                <a:cs typeface="Rubik"/>
                <a:sym typeface="Rubik"/>
              </a:rPr>
              <a:t>Jumlah</a:t>
            </a:r>
            <a:r>
              <a:rPr lang="en-US" sz="1600" dirty="0">
                <a:latin typeface="Rubik"/>
                <a:ea typeface="Rubik"/>
                <a:cs typeface="Rubik"/>
                <a:sym typeface="Rubik"/>
              </a:rPr>
              <a:t> </a:t>
            </a:r>
            <a:r>
              <a:rPr lang="en-US" sz="1600" dirty="0" err="1">
                <a:latin typeface="Rubik"/>
                <a:ea typeface="Rubik"/>
                <a:cs typeface="Rubik"/>
                <a:sym typeface="Rubik"/>
              </a:rPr>
              <a:t>penjualan</a:t>
            </a:r>
            <a:r>
              <a:rPr lang="en-US" sz="1600" dirty="0">
                <a:latin typeface="Rubik"/>
                <a:ea typeface="Rubik"/>
                <a:cs typeface="Rubik"/>
                <a:sym typeface="Rubik"/>
              </a:rPr>
              <a:t> (qty) by product</a:t>
            </a:r>
            <a:endParaRPr sz="1600" dirty="0">
              <a:latin typeface="Rubik"/>
              <a:ea typeface="Rubik"/>
              <a:cs typeface="Rubik"/>
              <a:sym typeface="Rubik"/>
            </a:endParaRPr>
          </a:p>
        </p:txBody>
      </p:sp>
      <p:sp>
        <p:nvSpPr>
          <p:cNvPr id="24" name="Google Shape;106;p17">
            <a:extLst>
              <a:ext uri="{FF2B5EF4-FFF2-40B4-BE49-F238E27FC236}">
                <a16:creationId xmlns:a16="http://schemas.microsoft.com/office/drawing/2014/main" id="{EC824759-3A3D-821B-687F-54CCDAE10E52}"/>
              </a:ext>
            </a:extLst>
          </p:cNvPr>
          <p:cNvSpPr txBox="1"/>
          <p:nvPr/>
        </p:nvSpPr>
        <p:spPr>
          <a:xfrm>
            <a:off x="4912242" y="1170154"/>
            <a:ext cx="4018848"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4. </a:t>
            </a:r>
            <a:r>
              <a:rPr lang="en-US" sz="1600" dirty="0" err="1">
                <a:latin typeface="Rubik"/>
                <a:ea typeface="Rubik"/>
                <a:cs typeface="Rubik"/>
                <a:sym typeface="Rubik"/>
              </a:rPr>
              <a:t>Jumlah</a:t>
            </a:r>
            <a:r>
              <a:rPr lang="en-US" sz="1600" dirty="0">
                <a:latin typeface="Rubik"/>
                <a:ea typeface="Rubik"/>
                <a:cs typeface="Rubik"/>
                <a:sym typeface="Rubik"/>
              </a:rPr>
              <a:t> </a:t>
            </a:r>
            <a:r>
              <a:rPr lang="en-US" sz="1600" dirty="0" err="1">
                <a:latin typeface="Rubik"/>
                <a:ea typeface="Rubik"/>
                <a:cs typeface="Rubik"/>
                <a:sym typeface="Rubik"/>
              </a:rPr>
              <a:t>penjualan</a:t>
            </a:r>
            <a:r>
              <a:rPr lang="en-US" sz="1600" dirty="0">
                <a:latin typeface="Rubik"/>
                <a:ea typeface="Rubik"/>
                <a:cs typeface="Rubik"/>
                <a:sym typeface="Rubik"/>
              </a:rPr>
              <a:t> (total amount) by store name</a:t>
            </a:r>
            <a:endParaRPr sz="1600" dirty="0">
              <a:latin typeface="Rubik"/>
              <a:ea typeface="Rubik"/>
              <a:cs typeface="Rubik"/>
              <a:sym typeface="Rubik"/>
            </a:endParaRPr>
          </a:p>
        </p:txBody>
      </p:sp>
      <p:sp>
        <p:nvSpPr>
          <p:cNvPr id="27" name="Google Shape;106;p17">
            <a:extLst>
              <a:ext uri="{FF2B5EF4-FFF2-40B4-BE49-F238E27FC236}">
                <a16:creationId xmlns:a16="http://schemas.microsoft.com/office/drawing/2014/main" id="{297A4327-52FF-601F-5A21-92F093D7551E}"/>
              </a:ext>
            </a:extLst>
          </p:cNvPr>
          <p:cNvSpPr txBox="1"/>
          <p:nvPr/>
        </p:nvSpPr>
        <p:spPr>
          <a:xfrm>
            <a:off x="4912242" y="3819597"/>
            <a:ext cx="4018848" cy="12618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Toko dengan penjualan terbanyak adalah Harapan Baru dengan total penjualan Rp 25.294.100 . Sedangkan toko dengan penjualan paling sedikit yaitu Buana Indah denga total Rp 10.629.900 . </a:t>
            </a:r>
            <a:endParaRPr dirty="0">
              <a:latin typeface="Rubik"/>
              <a:ea typeface="Rubik"/>
              <a:cs typeface="Rubik"/>
              <a:sym typeface="Rubik"/>
            </a:endParaRPr>
          </a:p>
        </p:txBody>
      </p:sp>
      <p:pic>
        <p:nvPicPr>
          <p:cNvPr id="4" name="Picture 3">
            <a:extLst>
              <a:ext uri="{FF2B5EF4-FFF2-40B4-BE49-F238E27FC236}">
                <a16:creationId xmlns:a16="http://schemas.microsoft.com/office/drawing/2014/main" id="{85042F1B-26F2-69F9-F5CE-14729A2F91FA}"/>
              </a:ext>
            </a:extLst>
          </p:cNvPr>
          <p:cNvPicPr>
            <a:picLocks noChangeAspect="1"/>
          </p:cNvPicPr>
          <p:nvPr/>
        </p:nvPicPr>
        <p:blipFill>
          <a:blip r:embed="rId5"/>
          <a:stretch>
            <a:fillRect/>
          </a:stretch>
        </p:blipFill>
        <p:spPr>
          <a:xfrm>
            <a:off x="978425" y="1624115"/>
            <a:ext cx="3422964" cy="2194560"/>
          </a:xfrm>
          <a:prstGeom prst="rect">
            <a:avLst/>
          </a:prstGeom>
        </p:spPr>
      </p:pic>
      <p:pic>
        <p:nvPicPr>
          <p:cNvPr id="6" name="Picture 5">
            <a:extLst>
              <a:ext uri="{FF2B5EF4-FFF2-40B4-BE49-F238E27FC236}">
                <a16:creationId xmlns:a16="http://schemas.microsoft.com/office/drawing/2014/main" id="{B1D926F8-7FB9-AB1A-A6A3-07A96937090B}"/>
              </a:ext>
            </a:extLst>
          </p:cNvPr>
          <p:cNvPicPr>
            <a:picLocks noChangeAspect="1"/>
          </p:cNvPicPr>
          <p:nvPr/>
        </p:nvPicPr>
        <p:blipFill>
          <a:blip r:embed="rId6"/>
          <a:stretch>
            <a:fillRect/>
          </a:stretch>
        </p:blipFill>
        <p:spPr>
          <a:xfrm>
            <a:off x="5235261" y="1736432"/>
            <a:ext cx="3074868" cy="2194560"/>
          </a:xfrm>
          <a:prstGeom prst="rect">
            <a:avLst/>
          </a:prstGeom>
        </p:spPr>
      </p:pic>
    </p:spTree>
    <p:extLst>
      <p:ext uri="{BB962C8B-B14F-4D97-AF65-F5344CB8AC3E}">
        <p14:creationId xmlns:p14="http://schemas.microsoft.com/office/powerpoint/2010/main" val="37794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254502" y="521353"/>
            <a:ext cx="8463000" cy="61552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2800" b="1" dirty="0">
                <a:latin typeface="Rubik"/>
                <a:ea typeface="Rubik"/>
                <a:cs typeface="Rubik"/>
                <a:sym typeface="Rubik"/>
              </a:rPr>
              <a:t>Machine Learning Regression (Time Series)</a:t>
            </a:r>
            <a:endParaRPr sz="28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558338" y="3956638"/>
            <a:ext cx="8346299" cy="12618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Dari grafik visualisasi menggunakan metode time series ARIMA, dapat disimpulkan bahwa jumlah penjualan (total quantity) dari hari ke hari cenderung fluktuatif atau naik turun. Naik turunnya penjualan juga tidak terlalu signifikan. Penjualan juga melampaui prediksi yang telah dibuat. Artinya penjualan tersebut sudah bagus. Mungkin masih ada perbaikan untuk tim marketing agar penjualan naik sedikit demi sedikit.</a:t>
            </a:r>
            <a:endParaRPr dirty="0">
              <a:latin typeface="Rubik"/>
              <a:ea typeface="Rubik"/>
              <a:cs typeface="Rubik"/>
              <a:sym typeface="Rubik"/>
            </a:endParaRPr>
          </a:p>
        </p:txBody>
      </p:sp>
      <p:sp>
        <p:nvSpPr>
          <p:cNvPr id="18" name="TextBox 32">
            <a:extLst>
              <a:ext uri="{FF2B5EF4-FFF2-40B4-BE49-F238E27FC236}">
                <a16:creationId xmlns:a16="http://schemas.microsoft.com/office/drawing/2014/main" id="{E6D09349-3455-DD5D-0E2B-0F0A6B70A88B}"/>
              </a:ext>
            </a:extLst>
          </p:cNvPr>
          <p:cNvSpPr txBox="1"/>
          <p:nvPr/>
        </p:nvSpPr>
        <p:spPr>
          <a:xfrm>
            <a:off x="1356955" y="5709331"/>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2.</a:t>
            </a:r>
          </a:p>
        </p:txBody>
      </p:sp>
      <p:sp>
        <p:nvSpPr>
          <p:cNvPr id="19" name="TextBox 33">
            <a:extLst>
              <a:ext uri="{FF2B5EF4-FFF2-40B4-BE49-F238E27FC236}">
                <a16:creationId xmlns:a16="http://schemas.microsoft.com/office/drawing/2014/main" id="{AE467676-7F17-507D-2769-C5618033B792}"/>
              </a:ext>
            </a:extLst>
          </p:cNvPr>
          <p:cNvSpPr txBox="1"/>
          <p:nvPr/>
        </p:nvSpPr>
        <p:spPr>
          <a:xfrm>
            <a:off x="1528634" y="8260612"/>
            <a:ext cx="1581543" cy="715607"/>
          </a:xfrm>
          <a:prstGeom prst="rect">
            <a:avLst/>
          </a:prstGeom>
        </p:spPr>
        <p:txBody>
          <a:bodyPr lIns="0" tIns="0" rIns="0" bIns="0" rtlCol="0" anchor="t">
            <a:spAutoFit/>
          </a:bodyPr>
          <a:lstStyle/>
          <a:p>
            <a:pPr algn="ctr">
              <a:lnSpc>
                <a:spcPts val="5128"/>
              </a:lnSpc>
            </a:pPr>
            <a:r>
              <a:rPr lang="en-US" sz="6105" spc="366">
                <a:solidFill>
                  <a:srgbClr val="F3E6D5"/>
                </a:solidFill>
                <a:latin typeface="Atma Bold"/>
              </a:rPr>
              <a:t>3.</a:t>
            </a:r>
          </a:p>
        </p:txBody>
      </p:sp>
      <p:sp>
        <p:nvSpPr>
          <p:cNvPr id="23" name="Google Shape;106;p17">
            <a:extLst>
              <a:ext uri="{FF2B5EF4-FFF2-40B4-BE49-F238E27FC236}">
                <a16:creationId xmlns:a16="http://schemas.microsoft.com/office/drawing/2014/main" id="{AC3B4449-3C4D-57D2-2C83-2D0091E07AC9}"/>
              </a:ext>
            </a:extLst>
          </p:cNvPr>
          <p:cNvSpPr txBox="1"/>
          <p:nvPr/>
        </p:nvSpPr>
        <p:spPr>
          <a:xfrm>
            <a:off x="712640" y="1039597"/>
            <a:ext cx="4018848"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dirty="0" err="1">
                <a:latin typeface="Rubik"/>
                <a:ea typeface="Rubik"/>
                <a:cs typeface="Rubik"/>
                <a:sym typeface="Rubik"/>
              </a:rPr>
              <a:t>Metode</a:t>
            </a:r>
            <a:r>
              <a:rPr lang="en-US" sz="1600" dirty="0">
                <a:latin typeface="Rubik"/>
                <a:ea typeface="Rubik"/>
                <a:cs typeface="Rubik"/>
                <a:sym typeface="Rubik"/>
              </a:rPr>
              <a:t> ARIMA</a:t>
            </a:r>
            <a:endParaRPr sz="1600" dirty="0">
              <a:latin typeface="Rubik"/>
              <a:ea typeface="Rubik"/>
              <a:cs typeface="Rubik"/>
              <a:sym typeface="Rubik"/>
            </a:endParaRPr>
          </a:p>
        </p:txBody>
      </p:sp>
      <p:pic>
        <p:nvPicPr>
          <p:cNvPr id="3" name="Picture 2">
            <a:extLst>
              <a:ext uri="{FF2B5EF4-FFF2-40B4-BE49-F238E27FC236}">
                <a16:creationId xmlns:a16="http://schemas.microsoft.com/office/drawing/2014/main" id="{53FA2321-695A-7A8E-D256-6C59EC5C4B7B}"/>
              </a:ext>
            </a:extLst>
          </p:cNvPr>
          <p:cNvPicPr>
            <a:picLocks noChangeAspect="1"/>
          </p:cNvPicPr>
          <p:nvPr/>
        </p:nvPicPr>
        <p:blipFill>
          <a:blip r:embed="rId5"/>
          <a:stretch>
            <a:fillRect/>
          </a:stretch>
        </p:blipFill>
        <p:spPr>
          <a:xfrm>
            <a:off x="1498224" y="1386938"/>
            <a:ext cx="6147551" cy="2651760"/>
          </a:xfrm>
          <a:prstGeom prst="rect">
            <a:avLst/>
          </a:prstGeom>
        </p:spPr>
      </p:pic>
    </p:spTree>
    <p:extLst>
      <p:ext uri="{BB962C8B-B14F-4D97-AF65-F5344CB8AC3E}">
        <p14:creationId xmlns:p14="http://schemas.microsoft.com/office/powerpoint/2010/main" val="40687142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810</Words>
  <Application>Microsoft Office PowerPoint</Application>
  <PresentationFormat>On-screen Show (16:9)</PresentationFormat>
  <Paragraphs>71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Rubik SemiBold</vt:lpstr>
      <vt:lpstr>Rubik</vt:lpstr>
      <vt:lpstr>Rubik Light</vt:lpstr>
      <vt:lpstr>Rubik Medium</vt:lpstr>
      <vt:lpstr>Atma 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Ishlaahudin Sya Bani</dc:creator>
  <cp:lastModifiedBy>Ishlaahudin Sya Bani</cp:lastModifiedBy>
  <cp:revision>8</cp:revision>
  <dcterms:modified xsi:type="dcterms:W3CDTF">2023-09-27T09:15:10Z</dcterms:modified>
</cp:coreProperties>
</file>